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96" r:id="rId2"/>
  </p:sldMasterIdLst>
  <p:notesMasterIdLst>
    <p:notesMasterId r:id="rId41"/>
  </p:notesMasterIdLst>
  <p:handoutMasterIdLst>
    <p:handoutMasterId r:id="rId42"/>
  </p:handoutMasterIdLst>
  <p:sldIdLst>
    <p:sldId id="319" r:id="rId3"/>
    <p:sldId id="392" r:id="rId4"/>
    <p:sldId id="276" r:id="rId5"/>
    <p:sldId id="388" r:id="rId6"/>
    <p:sldId id="389" r:id="rId7"/>
    <p:sldId id="390" r:id="rId8"/>
    <p:sldId id="391" r:id="rId9"/>
    <p:sldId id="347" r:id="rId10"/>
    <p:sldId id="355" r:id="rId11"/>
    <p:sldId id="356" r:id="rId12"/>
    <p:sldId id="357" r:id="rId13"/>
    <p:sldId id="358" r:id="rId14"/>
    <p:sldId id="359" r:id="rId15"/>
    <p:sldId id="360" r:id="rId16"/>
    <p:sldId id="361" r:id="rId17"/>
    <p:sldId id="362" r:id="rId18"/>
    <p:sldId id="363" r:id="rId19"/>
    <p:sldId id="364" r:id="rId20"/>
    <p:sldId id="365" r:id="rId21"/>
    <p:sldId id="386" r:id="rId22"/>
    <p:sldId id="387" r:id="rId23"/>
    <p:sldId id="366" r:id="rId24"/>
    <p:sldId id="367" r:id="rId25"/>
    <p:sldId id="368" r:id="rId26"/>
    <p:sldId id="369" r:id="rId27"/>
    <p:sldId id="370" r:id="rId28"/>
    <p:sldId id="372" r:id="rId29"/>
    <p:sldId id="373" r:id="rId30"/>
    <p:sldId id="374" r:id="rId31"/>
    <p:sldId id="376" r:id="rId32"/>
    <p:sldId id="377" r:id="rId33"/>
    <p:sldId id="378" r:id="rId34"/>
    <p:sldId id="379" r:id="rId35"/>
    <p:sldId id="380" r:id="rId36"/>
    <p:sldId id="381" r:id="rId37"/>
    <p:sldId id="382" r:id="rId38"/>
    <p:sldId id="383" r:id="rId39"/>
    <p:sldId id="385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C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7287" autoAdjust="0"/>
  </p:normalViewPr>
  <p:slideViewPr>
    <p:cSldViewPr snapToGrid="0">
      <p:cViewPr varScale="1">
        <p:scale>
          <a:sx n="68" d="100"/>
          <a:sy n="68" d="100"/>
        </p:scale>
        <p:origin x="1344" y="-48"/>
      </p:cViewPr>
      <p:guideLst>
        <p:guide orient="horz" pos="2160"/>
        <p:guide pos="2880"/>
        <p:guide pos="5472"/>
        <p:guide orient="horz" pos="412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796EA6-6F25-4F19-87BA-7ADCC16DAEFF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E50CC-F33A-4EF4-9F12-93EC4A21A0C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30.png>
</file>

<file path=ppt/media/image4.png>
</file>

<file path=ppt/media/image5.png>
</file>

<file path=ppt/media/image50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9C172E-A8B5-46F6-B05C-DFA3E2E0F207}" type="datetimeFigureOut">
              <a:rPr lang="en-US" smtClean="0"/>
              <a:t>11/5/2024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74CE4-FBD8-4481-AEFB-CA53E599A7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24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14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sz="1200" dirty="0"/>
              <a:t>اين نمودار به وضوح </a:t>
            </a:r>
            <a:r>
              <a:rPr lang="fa-IR" sz="1200" b="1" dirty="0"/>
              <a:t>تداخل</a:t>
            </a:r>
            <a:r>
              <a:rPr lang="fa-IR" sz="1200" dirty="0"/>
              <a:t> و </a:t>
            </a:r>
            <a:r>
              <a:rPr lang="fa-IR" sz="1200" b="1" dirty="0"/>
              <a:t>همزماني</a:t>
            </a:r>
            <a:r>
              <a:rPr lang="fa-IR" sz="1200" dirty="0"/>
              <a:t> در زمانبندي پروژه را مشخص مي نمايد. </a:t>
            </a:r>
          </a:p>
          <a:p>
            <a:pPr algn="r" rtl="1"/>
            <a:r>
              <a:rPr lang="fa-IR" sz="1200" dirty="0"/>
              <a:t> اما به طور واضح </a:t>
            </a:r>
            <a:r>
              <a:rPr lang="fa-IR" sz="1200" b="1" dirty="0"/>
              <a:t>وابستگي</a:t>
            </a:r>
            <a:r>
              <a:rPr lang="fa-IR" sz="1200" dirty="0"/>
              <a:t> </a:t>
            </a:r>
            <a:r>
              <a:rPr lang="fa-IR" sz="1200" b="1" dirty="0"/>
              <a:t>وظايف</a:t>
            </a:r>
            <a:r>
              <a:rPr lang="fa-IR" sz="1200" dirty="0"/>
              <a:t> را </a:t>
            </a:r>
            <a:r>
              <a:rPr lang="fa-IR" sz="1200" b="1" dirty="0"/>
              <a:t>نشان نمي دهد</a:t>
            </a:r>
            <a:r>
              <a:rPr lang="fa-IR" sz="1200" dirty="0"/>
              <a:t>.همينطور وظايف بحراني وحساس و آن هايي كه بايد به موقع انجام شوند كامال </a:t>
            </a:r>
            <a:r>
              <a:rPr lang="fa-IR" sz="1200" b="1" dirty="0"/>
              <a:t>مشخص</a:t>
            </a:r>
            <a:r>
              <a:rPr lang="fa-IR" sz="1200" dirty="0"/>
              <a:t> </a:t>
            </a:r>
            <a:r>
              <a:rPr lang="fa-IR" sz="1200" b="1" dirty="0"/>
              <a:t>نيست</a:t>
            </a:r>
            <a:r>
              <a:rPr lang="fa-IR" sz="1200" dirty="0"/>
              <a:t>. </a:t>
            </a:r>
          </a:p>
          <a:p>
            <a:pPr algn="r" rtl="1"/>
            <a:r>
              <a:rPr lang="fa-IR" sz="1200" dirty="0"/>
              <a:t>نحوه تكميل نمودار گانت بدين صورت است كه اگر وظيفه اي كامل شده باشد ميله جلوي آن را هاشور مي زنيم و اگر كامل نشده است به اندازه درصد كامل شدن آن ميله را پر مي كنيم و اگر وظيفه اي انجام نشده ميله جلوي آن خالي مي ماند</a:t>
            </a:r>
            <a:endParaRPr lang="en-US" sz="1200" dirty="0"/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09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1495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21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409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369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09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74CE4-FBD8-4481-AEFB-CA53E599A745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36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a0taghinezhad@gmail.com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10" name="Rectangle 9"/>
          <p:cNvSpPr/>
          <p:nvPr/>
        </p:nvSpPr>
        <p:spPr>
          <a:xfrm>
            <a:off x="-26671" y="6178558"/>
            <a:ext cx="9144001" cy="6794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marL="0" indent="0"/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Website: 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ataghinezhad</a:t>
            </a:r>
            <a:r>
              <a:rPr lang="en-US" sz="18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.github.io, Email:a0taghinezhad@gmail.com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15240"/>
            <a:ext cx="5475317" cy="6157952"/>
          </a:xfrm>
          <a:prstGeom prst="rect">
            <a:avLst/>
          </a:prstGeom>
          <a:gradFill flip="none" rotWithShape="1">
            <a:gsLst>
              <a:gs pos="0">
                <a:srgbClr val="FFC000">
                  <a:shade val="30000"/>
                  <a:satMod val="115000"/>
                </a:srgbClr>
              </a:gs>
              <a:gs pos="50000">
                <a:srgbClr val="FFC000">
                  <a:shade val="67500"/>
                  <a:satMod val="115000"/>
                </a:srgbClr>
              </a:gs>
              <a:gs pos="100000">
                <a:srgbClr val="FFC000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9" y="1136"/>
            <a:ext cx="747712" cy="365760"/>
          </a:xfrm>
        </p:spPr>
        <p:txBody>
          <a:bodyPr/>
          <a:lstStyle>
            <a:lvl1pPr algn="r">
              <a:defRPr sz="1350">
                <a:solidFill>
                  <a:schemeClr val="bg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 hasCustomPrompt="1"/>
          </p:nvPr>
        </p:nvSpPr>
        <p:spPr>
          <a:xfrm>
            <a:off x="-1" y="3941143"/>
            <a:ext cx="5040631" cy="2195473"/>
          </a:xfrm>
          <a:solidFill>
            <a:schemeClr val="accent6">
              <a:lumMod val="75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>
            <a:lvl1pPr marL="0" indent="0" algn="l">
              <a:buNone/>
              <a:defRPr sz="2100">
                <a:solidFill>
                  <a:schemeClr val="bg1"/>
                </a:solidFill>
              </a:defRPr>
            </a:lvl1pPr>
            <a:lvl2pPr marL="342900" indent="0" algn="ctr">
              <a:buNone/>
            </a:lvl2pPr>
            <a:lvl3pPr marL="685800" indent="0" algn="ctr">
              <a:buNone/>
            </a:lvl3pPr>
            <a:lvl4pPr marL="1028700" indent="0" algn="ctr">
              <a:buNone/>
            </a:lvl4pPr>
            <a:lvl5pPr marL="1371600" indent="0" algn="ctr">
              <a:buNone/>
            </a:lvl5pPr>
            <a:lvl6pPr marL="1714500" indent="0" algn="ctr">
              <a:buNone/>
            </a:lvl6pPr>
            <a:lvl7pPr marL="2057400" indent="0" algn="ctr">
              <a:buNone/>
            </a:lvl7pPr>
            <a:lvl8pPr marL="2400300" indent="0" algn="ctr">
              <a:buNone/>
            </a:lvl8pPr>
            <a:lvl9pPr marL="2743200" indent="0" algn="ctr">
              <a:buNone/>
            </a:lvl9pPr>
          </a:lstStyle>
          <a:p>
            <a:pPr marL="0" indent="0"/>
            <a:r>
              <a:rPr lang="en-US" sz="2400" dirty="0">
                <a:latin typeface="Consolas" panose="020B0609020204030204" pitchFamily="49" charset="0"/>
                <a:ea typeface="Tahoma" panose="020B0604030504040204" pitchFamily="34" charset="0"/>
                <a:cs typeface="Tahoma" panose="020B0604030504040204" pitchFamily="34" charset="0"/>
              </a:rPr>
              <a:t>Prof: Dr. A. Taghinezhad, </a:t>
            </a: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0" y="526792"/>
            <a:ext cx="5173884" cy="3345122"/>
          </a:xfrm>
        </p:spPr>
        <p:txBody>
          <a:bodyPr anchor="ctr">
            <a:normAutofit/>
          </a:bodyPr>
          <a:lstStyle>
            <a:lvl1pPr algn="ctr">
              <a:defRPr sz="3600" b="1" cap="none" spc="0">
                <a:ln w="10160">
                  <a:solidFill>
                    <a:schemeClr val="bg1">
                      <a:lumMod val="65000"/>
                    </a:schemeClr>
                  </a:solidFill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C17097-153F-4431-B126-4986431135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040630" y="-1"/>
            <a:ext cx="4027170" cy="620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8B7F698F-1DCB-4AFD-8DE1-81663823A714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F4339F34-18F4-4F7A-8189-528FC4B90189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4830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48300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E52500A0-F715-4A94-B83C-F74CBE023209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6233" y="6236208"/>
            <a:ext cx="527767" cy="621792"/>
          </a:xfrm>
        </p:spPr>
        <p:txBody>
          <a:bodyPr/>
          <a:lstStyle>
            <a:lvl1pPr>
              <a:defRPr sz="1600"/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r" rtl="1">
              <a:defRPr>
                <a:cs typeface="B Nazanin" panose="00000400000000000000" pitchFamily="2" charset="-78"/>
              </a:defRPr>
            </a:lvl1pPr>
            <a:lvl2pPr algn="r" rtl="1">
              <a:defRPr>
                <a:cs typeface="B Nazanin" panose="00000400000000000000" pitchFamily="2" charset="-78"/>
              </a:defRPr>
            </a:lvl2pPr>
            <a:lvl3pPr algn="r" rtl="1">
              <a:defRPr>
                <a:cs typeface="B Nazanin" panose="00000400000000000000" pitchFamily="2" charset="-78"/>
              </a:defRPr>
            </a:lvl3pPr>
            <a:lvl4pPr algn="r" rtl="1">
              <a:defRPr>
                <a:cs typeface="B Nazanin" panose="00000400000000000000" pitchFamily="2" charset="-78"/>
              </a:defRPr>
            </a:lvl4pPr>
            <a:lvl5pPr algn="r" rtl="1">
              <a:defRPr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41236"/>
            <a:ext cx="8686801" cy="782220"/>
          </a:xfrm>
        </p:spPr>
        <p:txBody>
          <a:bodyPr/>
          <a:lstStyle>
            <a:lvl1pPr algn="r" rtl="1">
              <a:defRPr>
                <a:cs typeface="B Titr" panose="00000700000000000000" pitchFamily="2" charset="-78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DFE5305E-4CFC-4BA9-BC3D-8EEEAFFB453A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34290" indent="0">
              <a:buNone/>
              <a:defRPr sz="1575" b="0">
                <a:solidFill>
                  <a:schemeClr val="tx2"/>
                </a:solidFill>
              </a:defRPr>
            </a:lvl1pPr>
            <a:lvl2pPr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2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3225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67D5BFE3-2D87-4A74-AFD0-8F6F934FC491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6"/>
            <a:ext cx="4038600" cy="4341875"/>
          </a:xfrm>
        </p:spPr>
        <p:txBody>
          <a:bodyPr/>
          <a:lstStyle>
            <a:lvl1pPr>
              <a:defRPr sz="1500">
                <a:cs typeface="B Nazanin" panose="00000400000000000000" pitchFamily="2" charset="-78"/>
              </a:defRPr>
            </a:lvl1pPr>
            <a:lvl2pPr>
              <a:defRPr sz="1425">
                <a:cs typeface="B Nazanin" panose="00000400000000000000" pitchFamily="2" charset="-78"/>
              </a:defRPr>
            </a:lvl2pPr>
            <a:lvl3pPr>
              <a:defRPr sz="1350">
                <a:cs typeface="B Nazanin" panose="00000400000000000000" pitchFamily="2" charset="-78"/>
              </a:defRPr>
            </a:lvl3pPr>
            <a:lvl4pPr>
              <a:defRPr sz="1350">
                <a:cs typeface="B Nazanin" panose="00000400000000000000" pitchFamily="2" charset="-78"/>
              </a:defRPr>
            </a:lvl4pPr>
            <a:lvl5pPr>
              <a:defRPr sz="1350"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6"/>
            <a:ext cx="4038600" cy="4341875"/>
          </a:xfrm>
        </p:spPr>
        <p:txBody>
          <a:bodyPr/>
          <a:lstStyle>
            <a:lvl1pPr>
              <a:defRPr sz="1500">
                <a:cs typeface="B Nazanin" panose="00000400000000000000" pitchFamily="2" charset="-78"/>
              </a:defRPr>
            </a:lvl1pPr>
            <a:lvl2pPr>
              <a:defRPr sz="1425">
                <a:cs typeface="B Nazanin" panose="00000400000000000000" pitchFamily="2" charset="-78"/>
              </a:defRPr>
            </a:lvl2pPr>
            <a:lvl3pPr>
              <a:defRPr sz="1350">
                <a:cs typeface="B Nazanin" panose="00000400000000000000" pitchFamily="2" charset="-78"/>
              </a:defRPr>
            </a:lvl3pPr>
            <a:lvl4pPr>
              <a:defRPr sz="1350">
                <a:cs typeface="B Nazanin" panose="00000400000000000000" pitchFamily="2" charset="-78"/>
              </a:defRPr>
            </a:lvl4pPr>
            <a:lvl5pPr>
              <a:defRPr sz="1350">
                <a:cs typeface="B Nazanin" panose="00000400000000000000" pitchFamily="2" charset="-78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cs typeface="B Titr" panose="00000700000000000000" pitchFamily="2" charset="-78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rtlCol="0"/>
          <a:lstStyle/>
          <a:p>
            <a:fld id="{7BEDCB51-05D3-4ADE-A9DF-2395071D1711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5" y="2708519"/>
            <a:ext cx="4041775" cy="388620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6" y="2244970"/>
            <a:ext cx="4041775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34290" indent="0">
              <a:buNone/>
              <a:defRPr sz="1425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34290" indent="0">
              <a:buNone/>
              <a:defRPr sz="1425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1500" b="1"/>
            </a:lvl2pPr>
            <a:lvl3pPr>
              <a:buNone/>
              <a:defRPr sz="1350" b="1"/>
            </a:lvl3pPr>
            <a:lvl4pPr>
              <a:buNone/>
              <a:defRPr sz="1200" b="1"/>
            </a:lvl4pPr>
            <a:lvl5pPr>
              <a:buNone/>
              <a:defRPr sz="12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3000" b="0" i="0" cap="none" baseline="0"/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E7FE60AF-6E3A-47EB-A46B-15C5D755229D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3000">
                <a:solidFill>
                  <a:schemeClr val="tx2"/>
                </a:solidFill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4D7CB019-AA35-45B9-A80A-2B136E1530F5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63CFCEFC-0EB8-4201-B587-E8EEEF740E91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8"/>
            <a:ext cx="5102352" cy="58050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8"/>
            <a:ext cx="3383280" cy="4580573"/>
          </a:xfrm>
        </p:spPr>
        <p:txBody>
          <a:bodyPr/>
          <a:lstStyle>
            <a:lvl1pPr marL="6858" indent="0">
              <a:buNone/>
              <a:defRPr sz="1050"/>
            </a:lvl1pPr>
            <a:lvl2pPr>
              <a:buNone/>
              <a:defRPr sz="900"/>
            </a:lvl2pPr>
            <a:lvl3pPr>
              <a:buNone/>
              <a:defRPr sz="750"/>
            </a:lvl3pPr>
            <a:lvl4pPr>
              <a:buNone/>
              <a:defRPr sz="675"/>
            </a:lvl4pPr>
            <a:lvl5pPr>
              <a:buNone/>
              <a:defRPr sz="675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350" b="1"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/>
          <a:lstStyle/>
          <a:p>
            <a:fld id="{7ED60426-EF4A-4671-ABD0-9DD91FE4341F}" type="datetime1">
              <a:rPr lang="en-US" smtClean="0"/>
              <a:t>11/5/2024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24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10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75"/>
            </a:lvl1pPr>
            <a:lvl2pPr>
              <a:buFontTx/>
              <a:buNone/>
              <a:defRPr sz="900"/>
            </a:lvl2pPr>
            <a:lvl3pPr>
              <a:buFontTx/>
              <a:buNone/>
              <a:defRPr sz="750"/>
            </a:lvl3pPr>
            <a:lvl4pPr>
              <a:buFontTx/>
              <a:buNone/>
              <a:defRPr sz="675"/>
            </a:lvl4pPr>
            <a:lvl5pPr>
              <a:buFontTx/>
              <a:buNone/>
              <a:defRPr sz="675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5" y="1109162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1500" b="1"/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CF698F3F-087E-4EAE-99E7-29F19A0FF9B0}"/>
              </a:ext>
            </a:extLst>
          </p:cNvPr>
          <p:cNvSpPr/>
          <p:nvPr userDrawn="1"/>
        </p:nvSpPr>
        <p:spPr>
          <a:xfrm>
            <a:off x="1" y="368033"/>
            <a:ext cx="8758659" cy="1205360"/>
          </a:xfrm>
          <a:prstGeom prst="rect">
            <a:avLst/>
          </a:prstGeom>
          <a:gradFill flip="none" rotWithShape="1">
            <a:gsLst>
              <a:gs pos="97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0"/>
                  <a:lumOff val="100000"/>
                </a:schemeClr>
              </a:gs>
              <a:gs pos="0">
                <a:schemeClr val="accent6">
                  <a:lumMod val="100000"/>
                </a:schemeClr>
              </a:gs>
            </a:gsLst>
            <a:lin ang="2700000" scaled="1"/>
            <a:tileRect/>
          </a:gra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0" name="Rectangle 29"/>
          <p:cNvSpPr/>
          <p:nvPr/>
        </p:nvSpPr>
        <p:spPr>
          <a:xfrm>
            <a:off x="0" y="328408"/>
            <a:ext cx="8758659" cy="63329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0" y="54864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6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593767" y="6236208"/>
            <a:ext cx="527767" cy="621792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35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0" y="1621425"/>
            <a:ext cx="8686800" cy="4953111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-1" y="439769"/>
            <a:ext cx="8686801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4006EB-4BFB-4853-8CD8-CC68FBD47001}"/>
              </a:ext>
            </a:extLst>
          </p:cNvPr>
          <p:cNvSpPr/>
          <p:nvPr userDrawn="1"/>
        </p:nvSpPr>
        <p:spPr>
          <a:xfrm flipH="1">
            <a:off x="8724370" y="0"/>
            <a:ext cx="34289" cy="68580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3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F5958E-30D3-49C2-94FB-5F76ACAF71BA}"/>
              </a:ext>
            </a:extLst>
          </p:cNvPr>
          <p:cNvSpPr txBox="1"/>
          <p:nvPr userDrawn="1"/>
        </p:nvSpPr>
        <p:spPr>
          <a:xfrm>
            <a:off x="8722730" y="45517"/>
            <a:ext cx="4347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sz="1200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rPr>
              <a:t>(39)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DE5F09-B4F6-41BB-8E9E-BF4B69680ADC}"/>
              </a:ext>
            </a:extLst>
          </p:cNvPr>
          <p:cNvSpPr txBox="1"/>
          <p:nvPr userDrawn="1"/>
        </p:nvSpPr>
        <p:spPr>
          <a:xfrm>
            <a:off x="385341" y="5304905"/>
            <a:ext cx="8758659" cy="1200329"/>
          </a:xfrm>
          <a:prstGeom prst="rect">
            <a:avLst/>
          </a:prstGeom>
          <a:noFill/>
        </p:spPr>
        <p:txBody>
          <a:bodyPr wrap="square" rtlCol="0">
            <a:prstTxWarp prst="textCircle">
              <a:avLst/>
            </a:prstTxWarp>
            <a:spAutoFit/>
          </a:bodyPr>
          <a:lstStyle/>
          <a:p>
            <a:r>
              <a:rPr lang="en-US" sz="8800" b="0" cap="none" spc="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chemeClr val="bg1">
                      <a:lumMod val="95000"/>
                    </a:schemeClr>
                  </a:outerShdw>
                  <a:reflection blurRad="6350" stA="60000" endA="900" endPos="58000" dir="5400000" sy="-100000" algn="bl" rotWithShape="0"/>
                </a:effectLst>
              </a:rPr>
              <a:t>Dr. A. Taghinezhad</a:t>
            </a:r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1" latinLnBrk="0" hangingPunct="1">
        <a:spcBef>
          <a:spcPct val="0"/>
        </a:spcBef>
        <a:buNone/>
        <a:defRPr kumimoji="0" sz="3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192024" algn="l" rtl="0" eaLnBrk="1" latinLnBrk="0" hangingPunct="1">
        <a:spcBef>
          <a:spcPts val="225"/>
        </a:spcBef>
        <a:buClr>
          <a:schemeClr val="accent3"/>
        </a:buClr>
        <a:buFont typeface="Georgia"/>
        <a:buChar char="•"/>
        <a:defRPr kumimoji="0" sz="2100" kern="1200">
          <a:solidFill>
            <a:schemeClr val="tx2"/>
          </a:solidFill>
          <a:latin typeface="+mn-lt"/>
          <a:ea typeface="+mn-ea"/>
          <a:cs typeface="+mn-cs"/>
        </a:defRPr>
      </a:lvl1pPr>
      <a:lvl2pPr marL="493776" indent="-185166" algn="l" rtl="0" eaLnBrk="1" latinLnBrk="0" hangingPunct="1">
        <a:spcBef>
          <a:spcPts val="225"/>
        </a:spcBef>
        <a:buClr>
          <a:schemeClr val="accent2"/>
        </a:buClr>
        <a:buFont typeface="Georgia"/>
        <a:buChar char="▫"/>
        <a:defRPr kumimoji="0" sz="1950" kern="1200">
          <a:solidFill>
            <a:schemeClr val="tx2"/>
          </a:solidFill>
          <a:latin typeface="+mn-lt"/>
          <a:ea typeface="+mn-ea"/>
          <a:cs typeface="+mn-cs"/>
        </a:defRPr>
      </a:lvl2pPr>
      <a:lvl3pPr marL="692658" indent="-164592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884682" indent="-150876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650" kern="1200">
          <a:solidFill>
            <a:schemeClr val="tx2"/>
          </a:solidFill>
          <a:latin typeface="+mn-lt"/>
          <a:ea typeface="+mn-ea"/>
          <a:cs typeface="+mn-cs"/>
        </a:defRPr>
      </a:lvl4pPr>
      <a:lvl5pPr marL="1042416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5pPr>
      <a:lvl6pPr marL="1207008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350" kern="1200">
          <a:solidFill>
            <a:schemeClr val="tx2"/>
          </a:solidFill>
          <a:latin typeface="+mn-lt"/>
          <a:ea typeface="+mn-ea"/>
          <a:cs typeface="+mn-cs"/>
        </a:defRPr>
      </a:lvl6pPr>
      <a:lvl7pPr marL="1371600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1522476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125" kern="1200">
          <a:solidFill>
            <a:schemeClr val="tx2"/>
          </a:solidFill>
          <a:latin typeface="+mn-lt"/>
          <a:ea typeface="+mn-ea"/>
          <a:cs typeface="+mn-cs"/>
        </a:defRPr>
      </a:lvl8pPr>
      <a:lvl9pPr marL="1680210" indent="-137160" algn="l" rtl="0" eaLnBrk="1" latinLnBrk="0" hangingPunct="1">
        <a:spcBef>
          <a:spcPts val="225"/>
        </a:spcBef>
        <a:buClr>
          <a:schemeClr val="accent1"/>
        </a:buClr>
        <a:buFont typeface="Wingdings 2" panose="05020102010507070707" pitchFamily="18" charset="2"/>
        <a:buChar char=""/>
        <a:defRPr kumimoji="0" sz="105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288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60CEF4-0835-4317-BDEB-A5571B14B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7B35CAD-C853-45BE-BF0D-F746ACC4A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92F418E-BA19-4F07-9634-49890018C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52344"/>
            <a:ext cx="5040630" cy="2508842"/>
          </a:xfrm>
        </p:spPr>
        <p:txBody>
          <a:bodyPr/>
          <a:lstStyle/>
          <a:p>
            <a:r>
              <a:rPr lang="fa-IR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B Koodak" panose="00000700000000000000" pitchFamily="2" charset="-78"/>
              </a:rPr>
              <a:t>مهندسی نرم افزار</a:t>
            </a:r>
            <a:endParaRPr lang="en-US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B Koodak" panose="000007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4EC95-E49F-4458-B67B-43598C207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848" y="4173850"/>
            <a:ext cx="1863152" cy="186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714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171133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267305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349372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348374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811022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15003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299147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8/13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12/12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58459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5/10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4/11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8/13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12/12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92531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AE56F6-340B-4475-B416-7CC22C80D7C8}"/>
              </a:ext>
            </a:extLst>
          </p:cNvPr>
          <p:cNvSpPr txBox="1"/>
          <p:nvPr/>
        </p:nvSpPr>
        <p:spPr>
          <a:xfrm>
            <a:off x="4490975" y="2279322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12/12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E56261-CB8C-4495-B952-5504991E353C}"/>
              </a:ext>
            </a:extLst>
          </p:cNvPr>
          <p:cNvSpPr txBox="1"/>
          <p:nvPr/>
        </p:nvSpPr>
        <p:spPr>
          <a:xfrm>
            <a:off x="2935486" y="3486280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5/10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ACA1D33-6F7E-42AC-876D-CBB8F89812F5}"/>
              </a:ext>
            </a:extLst>
          </p:cNvPr>
          <p:cNvSpPr txBox="1"/>
          <p:nvPr/>
        </p:nvSpPr>
        <p:spPr>
          <a:xfrm>
            <a:off x="3117533" y="5136086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4/11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280B4F4-F9F8-4FE2-9FED-66C671937206}"/>
              </a:ext>
            </a:extLst>
          </p:cNvPr>
          <p:cNvSpPr txBox="1"/>
          <p:nvPr/>
        </p:nvSpPr>
        <p:spPr>
          <a:xfrm>
            <a:off x="4393179" y="3644871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8/13</a:t>
            </a:r>
          </a:p>
        </p:txBody>
      </p:sp>
    </p:spTree>
    <p:extLst>
      <p:ext uri="{BB962C8B-B14F-4D97-AF65-F5344CB8AC3E}">
        <p14:creationId xmlns:p14="http://schemas.microsoft.com/office/powerpoint/2010/main" val="138235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73296C-4C6B-4092-83C7-64D10398E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31ECE-0481-4063-9432-9FAD539359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sz="4400" dirty="0"/>
              <a:t>نمودار پرت و گانت</a:t>
            </a:r>
            <a:endParaRPr lang="en-US" sz="4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1B46D1-37CF-4198-A233-3AE050A49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مدیریت پروژه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3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992854-7CD7-4E2F-88F6-3280225A9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C0F2B-B0AD-45E9-A731-A1B158517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sz="3200" dirty="0">
                <a:cs typeface="B Nazanin" panose="00000400000000000000" pitchFamily="2" charset="-78"/>
              </a:rPr>
              <a:t>با استفاده از نمودار پرت پس از تكميل ، مي توان </a:t>
            </a:r>
            <a:r>
              <a:rPr lang="fa-IR" sz="3200" b="1" dirty="0">
                <a:cs typeface="B Nazanin" panose="00000400000000000000" pitchFamily="2" charset="-78"/>
              </a:rPr>
              <a:t>مسير بحراني </a:t>
            </a:r>
            <a:r>
              <a:rPr lang="fa-IR" sz="3200" dirty="0">
                <a:cs typeface="B Nazanin" panose="00000400000000000000" pitchFamily="2" charset="-78"/>
              </a:rPr>
              <a:t>را مورد بررسي قرار داد.</a:t>
            </a:r>
            <a:endParaRPr lang="en-US" sz="3200" dirty="0">
              <a:cs typeface="B Nazanin" panose="00000400000000000000" pitchFamily="2" charset="-78"/>
            </a:endParaRPr>
          </a:p>
          <a:p>
            <a:r>
              <a:rPr lang="fa-IR" sz="3200" b="1" dirty="0">
                <a:cs typeface="B Nazanin" panose="00000400000000000000" pitchFamily="2" charset="-78"/>
              </a:rPr>
              <a:t>مسير بحراني </a:t>
            </a:r>
            <a:r>
              <a:rPr lang="fa-IR" sz="3200" dirty="0">
                <a:cs typeface="B Nazanin" panose="00000400000000000000" pitchFamily="2" charset="-78"/>
              </a:rPr>
              <a:t>در واقع </a:t>
            </a:r>
            <a:r>
              <a:rPr lang="fa-IR" sz="3200" b="1" dirty="0">
                <a:cs typeface="B Nazanin" panose="00000400000000000000" pitchFamily="2" charset="-78"/>
              </a:rPr>
              <a:t>طولانی ترین مسير در نمودار پرت </a:t>
            </a:r>
            <a:r>
              <a:rPr lang="fa-IR" sz="3200" dirty="0">
                <a:cs typeface="B Nazanin" panose="00000400000000000000" pitchFamily="2" charset="-78"/>
              </a:rPr>
              <a:t>است كه از ابتدا تا انتهاي نمودار پرت جريان دارد.</a:t>
            </a:r>
          </a:p>
          <a:p>
            <a:r>
              <a:rPr lang="fa-IR" sz="3200" dirty="0">
                <a:cs typeface="B Nazanin" panose="00000400000000000000" pitchFamily="2" charset="-78"/>
              </a:rPr>
              <a:t>مسير بحراني مسيري است كه در آن </a:t>
            </a:r>
            <a:r>
              <a:rPr lang="fa-IR" sz="3200" b="1" dirty="0">
                <a:cs typeface="B Nazanin" panose="00000400000000000000" pitchFamily="2" charset="-78"/>
              </a:rPr>
              <a:t>دير ترين زمان شروع </a:t>
            </a:r>
            <a:r>
              <a:rPr lang="fa-IR" sz="3200" dirty="0">
                <a:cs typeface="B Nazanin" panose="00000400000000000000" pitchFamily="2" charset="-78"/>
              </a:rPr>
              <a:t>با </a:t>
            </a:r>
            <a:r>
              <a:rPr lang="fa-IR" sz="3200" b="1" dirty="0">
                <a:cs typeface="B Nazanin" panose="00000400000000000000" pitchFamily="2" charset="-78"/>
              </a:rPr>
              <a:t>زود ترين اين زمان</a:t>
            </a:r>
            <a:r>
              <a:rPr lang="fa-IR" sz="3200" dirty="0">
                <a:cs typeface="B Nazanin" panose="00000400000000000000" pitchFamily="2" charset="-78"/>
              </a:rPr>
              <a:t> يكسان است و در واقع جايي براي</a:t>
            </a:r>
            <a:r>
              <a:rPr lang="fa-IR" sz="3200" b="1" dirty="0">
                <a:cs typeface="B Nazanin" panose="00000400000000000000" pitchFamily="2" charset="-78"/>
              </a:rPr>
              <a:t> تاخير وجود ندارد</a:t>
            </a:r>
            <a:r>
              <a:rPr lang="fa-IR" sz="3200" dirty="0">
                <a:cs typeface="B Nazanin" panose="00000400000000000000" pitchFamily="2" charset="-78"/>
              </a:rPr>
              <a:t> و فعاليت ها وقت </a:t>
            </a:r>
            <a:r>
              <a:rPr lang="fa-IR" sz="3200" b="1" dirty="0">
                <a:cs typeface="B Nazanin" panose="00000400000000000000" pitchFamily="2" charset="-78"/>
              </a:rPr>
              <a:t>آزاد يا اضافي </a:t>
            </a:r>
            <a:r>
              <a:rPr lang="fa-IR" sz="3200" dirty="0">
                <a:cs typeface="B Nazanin" panose="00000400000000000000" pitchFamily="2" charset="-78"/>
              </a:rPr>
              <a:t>ندارند.</a:t>
            </a:r>
            <a:endParaRPr lang="en-US" sz="3200" dirty="0">
              <a:cs typeface="B Nazanin" panose="00000400000000000000" pitchFamily="2" charset="-78"/>
            </a:endParaRPr>
          </a:p>
          <a:p>
            <a:r>
              <a:rPr lang="fa-IR" sz="3200" dirty="0"/>
              <a:t>میزان وقت آزاد یا اضافی یک واقعه وقتی است که واقعه می‌تواند صرف کند بدون اینکه تاخیری در پروژه رخ دهد. </a:t>
            </a:r>
            <a:endParaRPr lang="en-US" sz="3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94E1F7-D919-4C55-AE77-E8D7FBF4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مسیر بحرانی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456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992854-7CD7-4E2F-88F6-3280225A9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C0F2B-B0AD-45E9-A731-A1B158517F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sz="3600" dirty="0"/>
              <a:t>1- برنامه ريزي وظايف يعني تعيين كار هايي كه بايد انجام شود. </a:t>
            </a:r>
          </a:p>
          <a:p>
            <a:r>
              <a:rPr lang="fa-IR" sz="3600" dirty="0"/>
              <a:t>2- مشخص كردن مدت زمان مورد انتظار هر وظيفه </a:t>
            </a:r>
          </a:p>
          <a:p>
            <a:r>
              <a:rPr lang="fa-IR" sz="3600" dirty="0"/>
              <a:t>3- تعيين منابع انساني و تخصص هاي مورد نياز </a:t>
            </a:r>
          </a:p>
          <a:p>
            <a:r>
              <a:rPr lang="fa-IR" sz="3600" dirty="0"/>
              <a:t>4- تعيين مسير بحراني جهت پروژ</a:t>
            </a:r>
            <a:endParaRPr lang="en-US" sz="4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994E1F7-D919-4C55-AE77-E8D7FBF4E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کاربردهای اصلی نمودار پرت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99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2/2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7/7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16/16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19/19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6" y="368979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AE56F6-340B-4475-B416-7CC22C80D7C8}"/>
              </a:ext>
            </a:extLst>
          </p:cNvPr>
          <p:cNvSpPr txBox="1"/>
          <p:nvPr/>
        </p:nvSpPr>
        <p:spPr>
          <a:xfrm>
            <a:off x="4490975" y="2279322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12/12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E56261-CB8C-4495-B952-5504991E353C}"/>
              </a:ext>
            </a:extLst>
          </p:cNvPr>
          <p:cNvSpPr txBox="1"/>
          <p:nvPr/>
        </p:nvSpPr>
        <p:spPr>
          <a:xfrm>
            <a:off x="2935486" y="3486280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5/10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ACA1D33-6F7E-42AC-876D-CBB8F89812F5}"/>
              </a:ext>
            </a:extLst>
          </p:cNvPr>
          <p:cNvSpPr txBox="1"/>
          <p:nvPr/>
        </p:nvSpPr>
        <p:spPr>
          <a:xfrm>
            <a:off x="3117533" y="5136086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4/11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280B4F4-F9F8-4FE2-9FED-66C671937206}"/>
              </a:ext>
            </a:extLst>
          </p:cNvPr>
          <p:cNvSpPr txBox="1"/>
          <p:nvPr/>
        </p:nvSpPr>
        <p:spPr>
          <a:xfrm>
            <a:off x="4393179" y="3644871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8/13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F591742-3B02-4F24-838B-19CE4A75A31E}"/>
              </a:ext>
            </a:extLst>
          </p:cNvPr>
          <p:cNvSpPr txBox="1"/>
          <p:nvPr/>
        </p:nvSpPr>
        <p:spPr>
          <a:xfrm>
            <a:off x="72237" y="986658"/>
            <a:ext cx="45907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Computation of T_L and CP</a:t>
            </a:r>
          </a:p>
        </p:txBody>
      </p:sp>
    </p:spTree>
    <p:extLst>
      <p:ext uri="{BB962C8B-B14F-4D97-AF65-F5344CB8AC3E}">
        <p14:creationId xmlns:p14="http://schemas.microsoft.com/office/powerpoint/2010/main" val="168141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3EF100-262C-4EA2-8D34-10746016E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1A2DA-CA65-4E57-8C7E-29C0A81E6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fa-IR" sz="3200" dirty="0"/>
              <a:t>فرض کنید که هزینه اجرای یک فعالیت رابطه‌ای با زمان اجرای آن دارد</a:t>
            </a:r>
          </a:p>
          <a:p>
            <a:pPr algn="r"/>
            <a:r>
              <a:rPr lang="fa-IR" sz="3200" dirty="0"/>
              <a:t>این رابطه به پیچیدگی فعالیت بستگی دارد</a:t>
            </a:r>
          </a:p>
          <a:p>
            <a:pPr algn="r"/>
            <a:r>
              <a:rPr lang="fa-IR" sz="3200" dirty="0"/>
              <a:t>ما سه نوع رابطه را بررسی می‌کنیم. </a:t>
            </a:r>
            <a:endParaRPr lang="en-US" sz="3200" dirty="0"/>
          </a:p>
          <a:p>
            <a:pPr algn="l" rtl="0"/>
            <a:r>
              <a:rPr lang="en-US" sz="2800" dirty="0"/>
              <a:t>Constant· </a:t>
            </a:r>
            <a:r>
              <a:rPr lang="fa-IR" sz="2800" dirty="0"/>
              <a:t>ثابت</a:t>
            </a:r>
            <a:endParaRPr lang="en-US" sz="2800" dirty="0"/>
          </a:p>
          <a:p>
            <a:pPr algn="l" rtl="0"/>
            <a:r>
              <a:rPr lang="en-US" sz="2800" dirty="0"/>
              <a:t>Linear</a:t>
            </a:r>
            <a:r>
              <a:rPr lang="fa-IR" sz="2800" dirty="0"/>
              <a:t> خطی </a:t>
            </a:r>
            <a:endParaRPr lang="en-US" sz="2800" dirty="0"/>
          </a:p>
          <a:p>
            <a:pPr algn="l" rtl="0"/>
            <a:r>
              <a:rPr lang="en-US" sz="2800" dirty="0"/>
              <a:t>Quadratic</a:t>
            </a:r>
            <a:r>
              <a:rPr lang="fa-IR" sz="2800" dirty="0"/>
              <a:t> درجه دو </a:t>
            </a:r>
            <a:endParaRPr lang="en-US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AF5327-0AB2-4E70-9A89-A15CD0FA7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رابطی زمان هزینه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0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30E161-3225-4AA7-9477-D93518EC1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DB76F-9A77-4F0F-9912-570DF48BC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fa-IR" sz="4000" dirty="0"/>
              <a:t>اگر هزینه اجرای یک فعالیت رابطه ثابتی با زمان اجرای آن داشته باشد. انجام دادن این فعالیت در زمان کوتاه‌تر همان هزینه را خواهد داشت. </a:t>
            </a:r>
          </a:p>
          <a:p>
            <a:pPr algn="r"/>
            <a:r>
              <a:rPr lang="fa-IR" sz="4000" dirty="0"/>
              <a:t>مثال:</a:t>
            </a:r>
          </a:p>
          <a:p>
            <a:pPr algn="r"/>
            <a:r>
              <a:rPr lang="fa-IR" sz="4000" dirty="0"/>
              <a:t>انجام یک فعالیت در چهار هفته به هزینه ۲۰۰۰ دلار نیاز دارد. هزینه انجام آن در سه هفته چندخواهد بود؟</a:t>
            </a:r>
          </a:p>
          <a:p>
            <a:pPr algn="r"/>
            <a:r>
              <a:rPr lang="fa-IR" sz="4000" dirty="0"/>
              <a:t>جواب همان ۲۰۰۰ است. </a:t>
            </a:r>
            <a:endParaRPr lang="en-US" sz="40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12B8F1-BDF4-4F70-965D-9815C3E96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رابطه ثابت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448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D0A37-7229-4753-A954-66A4DE388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531680-B84F-40B5-81CF-058B9A21DB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r"/>
                <a:r>
                  <a:rPr lang="fa-IR" sz="2800" dirty="0"/>
                  <a:t>فرض کنید که هزینه یک فعالیت رابطه خطی معکوس با زمان اجرای آن دارد. </a:t>
                </a:r>
              </a:p>
              <a:p>
                <a:pPr algn="r"/>
                <a:r>
                  <a:rPr lang="fa-IR" sz="2800" dirty="0"/>
                  <a:t>اگر این فعالیت در ۵ هفته به ۲۰۰۰دلار نیازداشته باشد هزینه انجام آن در چهار هفته چقدر است؟</a:t>
                </a:r>
              </a:p>
              <a:p>
                <a:pPr algn="l" rtl="0"/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, </a:t>
                </a:r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algn="l" rtl="0"/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2000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=&gt; 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10000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800" dirty="0"/>
                  <a:t>* </a:t>
                </a:r>
              </a:p>
              <a:p>
                <a:pPr algn="r"/>
                <a:r>
                  <a:rPr lang="fa-IR" sz="2800" dirty="0"/>
                  <a:t>هزینه جدید انجام آن خواهد بود</a:t>
                </a:r>
                <a:r>
                  <a:rPr lang="en-US" sz="2800" dirty="0"/>
                  <a:t>:</a:t>
                </a:r>
              </a:p>
              <a:p>
                <a:pPr lvl="1" algn="l" rtl="0"/>
                <a:r>
                  <a:rPr lang="en-US" sz="2400" dirty="0"/>
                  <a:t>P = 10000/4 = 2500 $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A531680-B84F-40B5-81CF-058B9A21DB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091" r="-3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A98AC33B-5F21-4161-A4FD-13F207679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رابطه خطی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77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F80CD7-E77F-4DB9-8123-0D29765C4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8F15E9-6315-4D8F-B31C-39191060D8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r"/>
                <a:r>
                  <a:rPr lang="fa-IR" sz="3200" dirty="0"/>
                  <a:t>فرض کنید هزینه انجام یک فعالیت رابطه معکوس درجه دوم با زمان اجرای آن دارد. </a:t>
                </a:r>
              </a:p>
              <a:p>
                <a:pPr algn="r"/>
                <a:r>
                  <a:rPr lang="fa-IR" sz="3200" dirty="0"/>
                  <a:t>انجام این فعالیت در چهار هفته به ۲۰۰۰دلار نیاز دارد انجام آن در دو هفته چقدر زمان نیاز خواهد داشت. </a:t>
                </a:r>
              </a:p>
              <a:p>
                <a:pPr algn="l" rtl="0"/>
                <a14:m>
                  <m:oMath xmlns:m="http://schemas.openxmlformats.org/officeDocument/2006/math"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3200" i="1" dirty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2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sSup>
                          <m:sSupPr>
                            <m:ctrlPr>
                              <a:rPr lang="en-US" sz="32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dirty="0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lang="en-US" sz="32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3200" dirty="0"/>
              </a:p>
              <a:p>
                <a:pPr algn="l" rtl="0"/>
                <a:r>
                  <a:rPr lang="en-US" sz="3200" dirty="0"/>
                  <a:t>2000=C/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i="1" dirty="0" smtClean="0">
                            <a:latin typeface="Cambria Math" panose="02040503050406030204" pitchFamily="18" charset="0"/>
                          </a:rPr>
                          <m:t>4</m:t>
                        </m:r>
                      </m:e>
                      <m:sup>
                        <m:r>
                          <a:rPr lang="en-US" sz="32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dirty="0"/>
                  <a:t> =&gt; C = 32000</a:t>
                </a:r>
              </a:p>
              <a:p>
                <a:pPr algn="r"/>
                <a:r>
                  <a:rPr lang="fa-IR" sz="3200" dirty="0"/>
                  <a:t>هزینه جدید انجام آن:</a:t>
                </a:r>
                <a:endParaRPr lang="en-US" sz="3200" dirty="0"/>
              </a:p>
              <a:p>
                <a:pPr lvl="1" algn="l" rtl="0"/>
                <a:r>
                  <a:rPr lang="en-US" sz="2800" dirty="0"/>
                  <a:t>P = 32000/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80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800" dirty="0"/>
                  <a:t> = 32000/4=8000 $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78F15E9-6315-4D8F-B31C-39191060D8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4" t="-2583" r="-7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47A6DB4D-D839-4303-92CC-275E211BD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رابطه درجه دوم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77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3200" dirty="0"/>
              <a:t>کاهش زمان تکمیل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accent2">
                  <a:lumMod val="75000"/>
                </a:schemeClr>
              </a:solidFill>
              <a:latin typeface="Cascadia Mono SemiBold" panose="020B0609020000020004" pitchFamily="49" charset="0"/>
              <a:ea typeface="Cascadia Mono SemiBold" panose="020B0609020000020004" pitchFamily="49" charset="0"/>
              <a:cs typeface="Cascadia Mono SemiBold" panose="020B0609020000020004" pitchFamily="49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8AE56F6-340B-4475-B416-7CC22C80D7C8}"/>
              </a:ext>
            </a:extLst>
          </p:cNvPr>
          <p:cNvSpPr txBox="1"/>
          <p:nvPr/>
        </p:nvSpPr>
        <p:spPr>
          <a:xfrm>
            <a:off x="4490975" y="2279322"/>
            <a:ext cx="940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12/12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33B931F-ACD0-4BB2-BA51-DA67CE9B08E1}"/>
              </a:ext>
            </a:extLst>
          </p:cNvPr>
          <p:cNvGrpSpPr/>
          <p:nvPr/>
        </p:nvGrpSpPr>
        <p:grpSpPr>
          <a:xfrm>
            <a:off x="91329" y="1494613"/>
            <a:ext cx="8592349" cy="3704692"/>
            <a:chOff x="91329" y="1494613"/>
            <a:chExt cx="8592349" cy="370469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94F7F82-926B-4319-8FD0-7127C7D84A9C}"/>
                </a:ext>
              </a:extLst>
            </p:cNvPr>
            <p:cNvSpPr/>
            <p:nvPr/>
          </p:nvSpPr>
          <p:spPr>
            <a:xfrm>
              <a:off x="91329" y="3187671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2911B30-6B8E-4A5A-AC61-48B04DDC1C45}"/>
                </a:ext>
              </a:extLst>
            </p:cNvPr>
            <p:cNvSpPr/>
            <p:nvPr/>
          </p:nvSpPr>
          <p:spPr>
            <a:xfrm>
              <a:off x="1491618" y="3197661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2/2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EE28746-F216-412B-8AC4-0B00E0531DAF}"/>
                </a:ext>
              </a:extLst>
            </p:cNvPr>
            <p:cNvSpPr/>
            <p:nvPr/>
          </p:nvSpPr>
          <p:spPr>
            <a:xfrm>
              <a:off x="2951968" y="1837399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7/7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41131B0-5737-41B9-99FB-4C73B8B2F6D4}"/>
                </a:ext>
              </a:extLst>
            </p:cNvPr>
            <p:cNvSpPr/>
            <p:nvPr/>
          </p:nvSpPr>
          <p:spPr>
            <a:xfrm>
              <a:off x="3701968" y="4284905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0F1B654-D265-489F-8F73-06669D3C960C}"/>
                </a:ext>
              </a:extLst>
            </p:cNvPr>
            <p:cNvSpPr/>
            <p:nvPr/>
          </p:nvSpPr>
          <p:spPr>
            <a:xfrm>
              <a:off x="4405971" y="3359878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7440DD3-A9BB-40B4-970B-B76F997920DF}"/>
                </a:ext>
              </a:extLst>
            </p:cNvPr>
            <p:cNvSpPr/>
            <p:nvPr/>
          </p:nvSpPr>
          <p:spPr>
            <a:xfrm>
              <a:off x="6484349" y="3345568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16/16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2E77B75-BB45-43DF-BB89-18949738F685}"/>
                </a:ext>
              </a:extLst>
            </p:cNvPr>
            <p:cNvSpPr/>
            <p:nvPr/>
          </p:nvSpPr>
          <p:spPr>
            <a:xfrm>
              <a:off x="7769278" y="2508889"/>
              <a:ext cx="914400" cy="914400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19/19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05B14BF-B420-4BEF-850C-240654D778F6}"/>
                </a:ext>
              </a:extLst>
            </p:cNvPr>
            <p:cNvCxnSpPr>
              <a:stCxn id="5" idx="6"/>
              <a:endCxn id="7" idx="2"/>
            </p:cNvCxnSpPr>
            <p:nvPr/>
          </p:nvCxnSpPr>
          <p:spPr>
            <a:xfrm>
              <a:off x="1005729" y="3644871"/>
              <a:ext cx="485889" cy="9990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5554025-352A-4692-BC73-A5DC328CD2AB}"/>
                </a:ext>
              </a:extLst>
            </p:cNvPr>
            <p:cNvCxnSpPr>
              <a:cxnSpLocks/>
              <a:stCxn id="7" idx="7"/>
              <a:endCxn id="8" idx="3"/>
            </p:cNvCxnSpPr>
            <p:nvPr/>
          </p:nvCxnSpPr>
          <p:spPr>
            <a:xfrm flipV="1">
              <a:off x="2272107" y="2617888"/>
              <a:ext cx="813772" cy="713684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7BB4261-B9C0-456E-A0BC-5694D356111F}"/>
                </a:ext>
              </a:extLst>
            </p:cNvPr>
            <p:cNvCxnSpPr>
              <a:cxnSpLocks/>
              <a:stCxn id="7" idx="6"/>
              <a:endCxn id="9" idx="2"/>
            </p:cNvCxnSpPr>
            <p:nvPr/>
          </p:nvCxnSpPr>
          <p:spPr>
            <a:xfrm flipV="1">
              <a:off x="2406018" y="3644871"/>
              <a:ext cx="556085" cy="9990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2F967BF-E922-40C3-A6D9-A985E50DD712}"/>
                </a:ext>
              </a:extLst>
            </p:cNvPr>
            <p:cNvCxnSpPr>
              <a:cxnSpLocks/>
              <a:stCxn id="7" idx="5"/>
              <a:endCxn id="10" idx="1"/>
            </p:cNvCxnSpPr>
            <p:nvPr/>
          </p:nvCxnSpPr>
          <p:spPr>
            <a:xfrm>
              <a:off x="2272107" y="3978150"/>
              <a:ext cx="1563772" cy="440666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54353445-384C-4F72-93D9-7A557086F6DB}"/>
                </a:ext>
              </a:extLst>
            </p:cNvPr>
            <p:cNvCxnSpPr>
              <a:cxnSpLocks/>
              <a:stCxn id="8" idx="6"/>
              <a:endCxn id="12" idx="2"/>
            </p:cNvCxnSpPr>
            <p:nvPr/>
          </p:nvCxnSpPr>
          <p:spPr>
            <a:xfrm>
              <a:off x="3866368" y="2294599"/>
              <a:ext cx="643776" cy="199013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85D1F8EC-C9D1-4879-9476-5677B0E5613A}"/>
                </a:ext>
              </a:extLst>
            </p:cNvPr>
            <p:cNvCxnSpPr>
              <a:cxnSpLocks/>
              <a:stCxn id="12" idx="6"/>
              <a:endCxn id="14" idx="2"/>
            </p:cNvCxnSpPr>
            <p:nvPr/>
          </p:nvCxnSpPr>
          <p:spPr>
            <a:xfrm>
              <a:off x="5424544" y="2493612"/>
              <a:ext cx="2344734" cy="47247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BE18A482-D740-4DFA-851C-808A9D644975}"/>
                </a:ext>
              </a:extLst>
            </p:cNvPr>
            <p:cNvCxnSpPr>
              <a:cxnSpLocks/>
              <a:stCxn id="12" idx="6"/>
              <a:endCxn id="13" idx="1"/>
            </p:cNvCxnSpPr>
            <p:nvPr/>
          </p:nvCxnSpPr>
          <p:spPr>
            <a:xfrm>
              <a:off x="5424544" y="2493612"/>
              <a:ext cx="1193716" cy="985867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F5236B92-61D1-464B-80B7-9FF252F2D922}"/>
                </a:ext>
              </a:extLst>
            </p:cNvPr>
            <p:cNvCxnSpPr>
              <a:cxnSpLocks/>
              <a:stCxn id="10" idx="6"/>
              <a:endCxn id="13" idx="3"/>
            </p:cNvCxnSpPr>
            <p:nvPr/>
          </p:nvCxnSpPr>
          <p:spPr>
            <a:xfrm flipV="1">
              <a:off x="4616368" y="4126057"/>
              <a:ext cx="2001892" cy="616048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65B992EB-0F90-461A-94FB-C1DA8295A2D5}"/>
                </a:ext>
              </a:extLst>
            </p:cNvPr>
            <p:cNvCxnSpPr>
              <a:cxnSpLocks/>
              <a:stCxn id="13" idx="6"/>
              <a:endCxn id="14" idx="3"/>
            </p:cNvCxnSpPr>
            <p:nvPr/>
          </p:nvCxnSpPr>
          <p:spPr>
            <a:xfrm flipV="1">
              <a:off x="7398749" y="3289378"/>
              <a:ext cx="504440" cy="513390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EDFF5751-32E2-44F1-B56B-D4D3E6D5B31D}"/>
                </a:ext>
              </a:extLst>
            </p:cNvPr>
            <p:cNvSpPr txBox="1"/>
            <p:nvPr/>
          </p:nvSpPr>
          <p:spPr>
            <a:xfrm>
              <a:off x="3950838" y="4027680"/>
              <a:ext cx="2721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7030A0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defRPr>
              </a:lvl1pPr>
            </a:lstStyle>
            <a:p>
              <a:r>
                <a:rPr lang="en-US" dirty="0"/>
                <a:t>5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45512D5-9477-4F48-A36C-65CC525E1108}"/>
                </a:ext>
              </a:extLst>
            </p:cNvPr>
            <p:cNvSpPr txBox="1"/>
            <p:nvPr/>
          </p:nvSpPr>
          <p:spPr>
            <a:xfrm>
              <a:off x="6795069" y="2976236"/>
              <a:ext cx="2721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8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7D4FD45C-FF38-4AD2-B102-23258839010A}"/>
                </a:ext>
              </a:extLst>
            </p:cNvPr>
            <p:cNvSpPr txBox="1"/>
            <p:nvPr/>
          </p:nvSpPr>
          <p:spPr>
            <a:xfrm>
              <a:off x="4831282" y="1657864"/>
              <a:ext cx="2721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7030A0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defRPr>
              </a:lvl1pPr>
            </a:lstStyle>
            <a:p>
              <a:r>
                <a:rPr lang="en-US" dirty="0"/>
                <a:t>7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30D7B14-A3B8-41CB-B2AA-0588B492A353}"/>
                </a:ext>
              </a:extLst>
            </p:cNvPr>
            <p:cNvSpPr txBox="1"/>
            <p:nvPr/>
          </p:nvSpPr>
          <p:spPr>
            <a:xfrm>
              <a:off x="3283241" y="1494613"/>
              <a:ext cx="2721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7030A0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defRPr>
              </a:lvl1pPr>
            </a:lstStyle>
            <a:p>
              <a:r>
                <a:rPr lang="en-US" dirty="0"/>
                <a:t>3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D116B2D2-A839-4021-AB23-859156AEB106}"/>
                </a:ext>
              </a:extLst>
            </p:cNvPr>
            <p:cNvSpPr txBox="1"/>
            <p:nvPr/>
          </p:nvSpPr>
          <p:spPr>
            <a:xfrm>
              <a:off x="3273106" y="2808642"/>
              <a:ext cx="27212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7030A0"/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defRPr>
              </a:lvl1pPr>
            </a:lstStyle>
            <a:p>
              <a:r>
                <a:rPr lang="en-US" dirty="0"/>
                <a:t>4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BFD5AF6-418C-448B-A92F-C2943D18B612}"/>
                </a:ext>
              </a:extLst>
            </p:cNvPr>
            <p:cNvSpPr txBox="1"/>
            <p:nvPr/>
          </p:nvSpPr>
          <p:spPr>
            <a:xfrm>
              <a:off x="745716" y="3689793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A=2</a:t>
              </a:r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664E0D43-EE0D-4E57-A3B2-C53276D4B53F}"/>
                </a:ext>
              </a:extLst>
            </p:cNvPr>
            <p:cNvSpPr txBox="1"/>
            <p:nvPr/>
          </p:nvSpPr>
          <p:spPr>
            <a:xfrm>
              <a:off x="2152639" y="3644871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B=3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635A918C-5CA1-4FA1-B5CA-118D1A1F1AB1}"/>
                </a:ext>
              </a:extLst>
            </p:cNvPr>
            <p:cNvSpPr txBox="1"/>
            <p:nvPr/>
          </p:nvSpPr>
          <p:spPr>
            <a:xfrm>
              <a:off x="2090459" y="2599729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C=5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AD60B0BD-DD46-4A25-B307-A53A01831065}"/>
                </a:ext>
              </a:extLst>
            </p:cNvPr>
            <p:cNvSpPr txBox="1"/>
            <p:nvPr/>
          </p:nvSpPr>
          <p:spPr>
            <a:xfrm>
              <a:off x="2405987" y="4193506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E=2</a:t>
              </a:r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8425B8F5-0AB8-40B9-BB01-B3F4BC798FC2}"/>
                </a:ext>
              </a:extLst>
            </p:cNvPr>
            <p:cNvSpPr txBox="1"/>
            <p:nvPr/>
          </p:nvSpPr>
          <p:spPr>
            <a:xfrm>
              <a:off x="4961463" y="4500060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H=5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1DC80D6B-9B2F-4842-8756-BE4F8834CBC7}"/>
                </a:ext>
              </a:extLst>
            </p:cNvPr>
            <p:cNvSpPr txBox="1"/>
            <p:nvPr/>
          </p:nvSpPr>
          <p:spPr>
            <a:xfrm>
              <a:off x="3656211" y="3829537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K=3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B3B0885A-6A5D-4F2D-9AB6-1C297167FB79}"/>
                </a:ext>
              </a:extLst>
            </p:cNvPr>
            <p:cNvSpPr txBox="1"/>
            <p:nvPr/>
          </p:nvSpPr>
          <p:spPr>
            <a:xfrm>
              <a:off x="3757742" y="2884408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G=1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6A59655D-8F2E-4100-B7C9-780673E13502}"/>
                </a:ext>
              </a:extLst>
            </p:cNvPr>
            <p:cNvSpPr txBox="1"/>
            <p:nvPr/>
          </p:nvSpPr>
          <p:spPr>
            <a:xfrm>
              <a:off x="3638280" y="1991990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F=5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6B45A20A-CBCA-4FCE-A72B-3A6E5DCD0A56}"/>
                </a:ext>
              </a:extLst>
            </p:cNvPr>
            <p:cNvSpPr txBox="1"/>
            <p:nvPr/>
          </p:nvSpPr>
          <p:spPr>
            <a:xfrm>
              <a:off x="5902360" y="2292914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N=6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B08EDA16-1FAF-4095-A964-3DD18248308F}"/>
                </a:ext>
              </a:extLst>
            </p:cNvPr>
            <p:cNvSpPr txBox="1"/>
            <p:nvPr/>
          </p:nvSpPr>
          <p:spPr>
            <a:xfrm>
              <a:off x="5267041" y="2917541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M=4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DC32C7F-11EB-492E-ADF5-1CB38DA74878}"/>
                </a:ext>
              </a:extLst>
            </p:cNvPr>
            <p:cNvSpPr txBox="1"/>
            <p:nvPr/>
          </p:nvSpPr>
          <p:spPr>
            <a:xfrm>
              <a:off x="5332485" y="3821749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L=3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99D2BB10-9815-445C-99B2-2989264C4619}"/>
                </a:ext>
              </a:extLst>
            </p:cNvPr>
            <p:cNvSpPr txBox="1"/>
            <p:nvPr/>
          </p:nvSpPr>
          <p:spPr>
            <a:xfrm>
              <a:off x="7506477" y="3567438"/>
              <a:ext cx="10059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/>
                <a:t>I=3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51D8A644-A898-4E0B-B18D-85C5A934FBDA}"/>
                </a:ext>
              </a:extLst>
            </p:cNvPr>
            <p:cNvSpPr txBox="1"/>
            <p:nvPr/>
          </p:nvSpPr>
          <p:spPr>
            <a:xfrm>
              <a:off x="203991" y="3478043"/>
              <a:ext cx="6280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0/0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E7E56261-CB8C-4495-B952-5504991E353C}"/>
                </a:ext>
              </a:extLst>
            </p:cNvPr>
            <p:cNvSpPr txBox="1"/>
            <p:nvPr/>
          </p:nvSpPr>
          <p:spPr>
            <a:xfrm>
              <a:off x="2935486" y="3486280"/>
              <a:ext cx="9409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5/10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ACA1D33-6F7E-42AC-876D-CBB8F89812F5}"/>
                </a:ext>
              </a:extLst>
            </p:cNvPr>
            <p:cNvSpPr txBox="1"/>
            <p:nvPr/>
          </p:nvSpPr>
          <p:spPr>
            <a:xfrm>
              <a:off x="3717105" y="4557439"/>
              <a:ext cx="9409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4/11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280B4F4-F9F8-4FE2-9FED-66C671937206}"/>
                </a:ext>
              </a:extLst>
            </p:cNvPr>
            <p:cNvSpPr txBox="1"/>
            <p:nvPr/>
          </p:nvSpPr>
          <p:spPr>
            <a:xfrm>
              <a:off x="4393179" y="3644871"/>
              <a:ext cx="94097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Cascadia Mono SemiBold" panose="020B0609020000020004" pitchFamily="49" charset="0"/>
                  <a:ea typeface="Cascadia Mono SemiBold" panose="020B0609020000020004" pitchFamily="49" charset="0"/>
                  <a:cs typeface="Cascadia Mono SemiBold" panose="020B0609020000020004" pitchFamily="49" charset="0"/>
                </a:rPr>
                <a:t>8/13</a:t>
              </a: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E845910-A534-4BFC-A699-E02C04C07B80}"/>
              </a:ext>
            </a:extLst>
          </p:cNvPr>
          <p:cNvSpPr txBox="1"/>
          <p:nvPr/>
        </p:nvSpPr>
        <p:spPr>
          <a:xfrm>
            <a:off x="190253" y="5167241"/>
            <a:ext cx="83062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1" dirty="0">
                <a:cs typeface="B Nazanin" panose="00000400000000000000" pitchFamily="2" charset="-78"/>
              </a:rPr>
              <a:t>چگونه می توانیم بر اساس رابطه هزینه-زمان، زمان اتمام این پروژه یا زیر پروژه را با حداقل هزینه اضافی به مدت یک هفته کاهش دهیم؟</a:t>
            </a:r>
          </a:p>
          <a:p>
            <a:pPr algn="r" rtl="1"/>
            <a:r>
              <a:rPr lang="fa-IR" sz="2400" b="1" dirty="0">
                <a:cs typeface="B Nazanin" panose="00000400000000000000" pitchFamily="2" charset="-78"/>
              </a:rPr>
              <a:t>فرض کنید زمان را می توان در هر هفته کاهش داد.</a:t>
            </a: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6556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D4E9B2-48D0-46D0-99D7-120903EE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FB15810-10F5-4F0C-AA86-3594D3D83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55539621"/>
              </p:ext>
            </p:extLst>
          </p:nvPr>
        </p:nvGraphicFramePr>
        <p:xfrm>
          <a:off x="624840" y="1243585"/>
          <a:ext cx="7086600" cy="53833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9908">
                  <a:extLst>
                    <a:ext uri="{9D8B030D-6E8A-4147-A177-3AD203B41FA5}">
                      <a16:colId xmlns:a16="http://schemas.microsoft.com/office/drawing/2014/main" val="3439542412"/>
                    </a:ext>
                  </a:extLst>
                </a:gridCol>
                <a:gridCol w="1656421">
                  <a:extLst>
                    <a:ext uri="{9D8B030D-6E8A-4147-A177-3AD203B41FA5}">
                      <a16:colId xmlns:a16="http://schemas.microsoft.com/office/drawing/2014/main" val="2225335579"/>
                    </a:ext>
                  </a:extLst>
                </a:gridCol>
                <a:gridCol w="4220271">
                  <a:extLst>
                    <a:ext uri="{9D8B030D-6E8A-4147-A177-3AD203B41FA5}">
                      <a16:colId xmlns:a16="http://schemas.microsoft.com/office/drawing/2014/main" val="199315415"/>
                    </a:ext>
                  </a:extLst>
                </a:gridCol>
              </a:tblGrid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fa-IR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فعالیت</a:t>
                      </a:r>
                      <a:endParaRPr lang="en-US" sz="2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هزینه دلار</a:t>
                      </a:r>
                      <a:endParaRPr lang="en-US" sz="2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400" dirty="0">
                          <a:solidFill>
                            <a:schemeClr val="accent5">
                              <a:lumMod val="75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رابطه هزینه بر زمان</a:t>
                      </a:r>
                      <a:endParaRPr lang="en-US" sz="2400" dirty="0">
                        <a:solidFill>
                          <a:schemeClr val="accent5">
                            <a:lumMod val="75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451288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1200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889721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4000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809E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خطی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9EC2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000697"/>
                  </a:ext>
                </a:extLst>
              </a:tr>
              <a:tr h="43856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4000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9E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خطی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9EC2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826042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3000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455206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خطی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4683537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6000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9951221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1800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77532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خطی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7538803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4200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309223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6000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خطی</a:t>
                      </a:r>
                      <a:endParaRPr lang="en-US" sz="20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466377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8000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2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809E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9EC2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939893"/>
                  </a:ext>
                </a:extLst>
              </a:tr>
              <a:tr h="407963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a-IR" sz="2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809EC2">
                              <a:lumMod val="50000"/>
                            </a:srgbClr>
                          </a:solidFill>
                          <a:effectLst/>
                          <a:uLnTx/>
                          <a:uFillTx/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معکوس درجه دوم</a:t>
                      </a:r>
                      <a:endParaRPr kumimoji="0" lang="en-US" sz="2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809EC2">
                            <a:lumMod val="50000"/>
                          </a:srgbClr>
                        </a:solidFill>
                        <a:effectLst/>
                        <a:uLnTx/>
                        <a:uFillTx/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4989909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3B10E66-3BA1-4B1F-AED7-12C0C192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15" y="360780"/>
            <a:ext cx="8686801" cy="782220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50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ADB9FE-5552-4949-A29C-D5A8D1573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29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FC50F-0603-41B1-A669-E7EAEDCF57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algn="r"/>
                <a:r>
                  <a:rPr lang="fa-IR" sz="2800" dirty="0"/>
                  <a:t>هزینه کاهش فعالیت </a:t>
                </a:r>
                <a:r>
                  <a:rPr lang="en-US" sz="2800" dirty="0"/>
                  <a:t>A </a:t>
                </a:r>
                <a:r>
                  <a:rPr lang="fa-IR" sz="2800" dirty="0"/>
                  <a:t>از 2 به 1:</a:t>
                </a:r>
              </a:p>
              <a:p>
                <a:pPr lvl="1" algn="l" rtl="0"/>
                <a:r>
                  <a:rPr lang="en-US" sz="2500" dirty="0"/>
                  <a:t>1200=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sSup>
                          <m:sSupPr>
                            <m:ctrlPr>
                              <a:rPr lang="en-US" sz="28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lang="en-US" sz="28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500" dirty="0"/>
                  <a:t>=&gt;C = 1200*4=4800</a:t>
                </a:r>
              </a:p>
              <a:p>
                <a:pPr lvl="1" algn="l" rtl="0"/>
                <a:r>
                  <a:rPr lang="en-US" sz="2650" dirty="0"/>
                  <a:t>P=4800/12 =4800</a:t>
                </a:r>
              </a:p>
              <a:p>
                <a:pPr lvl="1" algn="l" rtl="0"/>
                <a:r>
                  <a:rPr lang="en-US" sz="2650" dirty="0"/>
                  <a:t>Extra price = 4800-1200= 3600</a:t>
                </a:r>
              </a:p>
              <a:p>
                <a:pPr algn="r"/>
                <a:r>
                  <a:rPr lang="fa-IR" sz="2800" dirty="0"/>
                  <a:t>هزینه کاهش فعالیت </a:t>
                </a:r>
                <a:r>
                  <a:rPr lang="en-US" sz="2800" dirty="0"/>
                  <a:t>C </a:t>
                </a:r>
                <a:r>
                  <a:rPr lang="fa-IR" sz="2800" dirty="0"/>
                  <a:t>از 5 به 4:</a:t>
                </a:r>
              </a:p>
              <a:p>
                <a:pPr lvl="1" algn="l" rtl="0"/>
                <a:r>
                  <a:rPr lang="en-US" sz="2500" dirty="0"/>
                  <a:t>4000=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30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3000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  <m:r>
                      <a:rPr lang="en-US" sz="30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500" dirty="0"/>
                  <a:t>=&gt;C=20000</a:t>
                </a:r>
              </a:p>
              <a:p>
                <a:pPr lvl="1" algn="l" rtl="0"/>
                <a:r>
                  <a:rPr lang="en-US" sz="2650" dirty="0"/>
                  <a:t>P=20000/4 = 5000</a:t>
                </a:r>
              </a:p>
              <a:p>
                <a:pPr lvl="1" algn="l" rtl="0"/>
                <a:r>
                  <a:rPr lang="en-US" sz="2650" dirty="0"/>
                  <a:t>Extra Price = 5000-4000 = 1000</a:t>
                </a:r>
              </a:p>
              <a:p>
                <a:pPr algn="r"/>
                <a:r>
                  <a:rPr lang="fa-IR" sz="2800" dirty="0"/>
                  <a:t>هزینه کاهش فعالیت </a:t>
                </a:r>
                <a:r>
                  <a:rPr lang="en-US" sz="2800" dirty="0"/>
                  <a:t>F </a:t>
                </a:r>
                <a:r>
                  <a:rPr lang="fa-IR" sz="2800" dirty="0"/>
                  <a:t>از 5 به 4:</a:t>
                </a:r>
              </a:p>
              <a:p>
                <a:pPr lvl="1" algn="l" rtl="0"/>
                <a:r>
                  <a:rPr lang="en-US" sz="2500" dirty="0"/>
                  <a:t>2000=</a:t>
                </a:r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den>
                    </m:f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500" dirty="0"/>
                  <a:t>=&gt;C=10000</a:t>
                </a:r>
              </a:p>
              <a:p>
                <a:pPr lvl="1" algn="l" rtl="0"/>
                <a:r>
                  <a:rPr lang="en-US" sz="2650" dirty="0"/>
                  <a:t>P=10000/4 = 2500</a:t>
                </a:r>
              </a:p>
              <a:p>
                <a:pPr lvl="1" algn="l" rtl="0"/>
                <a:r>
                  <a:rPr lang="en-US" sz="2650" dirty="0"/>
                  <a:t>Extra Price = 2500-2000 = 500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FC50F-0603-41B1-A669-E7EAEDCF57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952" r="-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A7F6C215-2578-4546-BCD9-4A15638F9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راه حل: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68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3835"/>
            <a:ext cx="8229600" cy="4104318"/>
          </a:xfrm>
        </p:spPr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600" dirty="0"/>
              <a:t>• دو تكنيك رايج جهت مديريت پروژه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200" dirty="0"/>
              <a:t>• ١- نمودار پرت</a:t>
            </a:r>
            <a:r>
              <a:rPr lang="en-US" sz="3200" dirty="0"/>
              <a:t>PERT </a:t>
            </a:r>
            <a:r>
              <a:rPr lang="fa-IR" sz="3200" dirty="0"/>
              <a:t>كه اغلب براي برنامه ريزي و اصلاح پروژه به كار مي رود.</a:t>
            </a:r>
          </a:p>
          <a:p>
            <a:pPr lvl="1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fa-IR" sz="3200" dirty="0"/>
              <a:t>• ٢- نمودار گانت كه اغلب براي گزارش  وپيشرفت كار استفاده مي شود.</a:t>
            </a:r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Bef>
                <a:spcPts val="1200"/>
              </a:spcBef>
            </a:pPr>
            <a:r>
              <a:rPr lang="fa-IR" sz="3200" dirty="0"/>
              <a:t>ابزارهای رایج در مدیریت پروژه:</a:t>
            </a:r>
            <a:endParaRPr lang="en-US" sz="3200" b="1" kern="0" dirty="0">
              <a:solidFill>
                <a:srgbClr val="2F5496"/>
              </a:solidFill>
              <a:effectLst/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27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ADB9FE-5552-4949-A29C-D5A8D1573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FC50F-0603-41B1-A669-E7EAEDCF571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algn="r"/>
                <a:r>
                  <a:rPr lang="fa-IR" sz="2800" dirty="0"/>
                  <a:t>هزینه کاهش فعالیت </a:t>
                </a:r>
                <a:r>
                  <a:rPr lang="en-US" sz="2800" dirty="0"/>
                  <a:t>M </a:t>
                </a:r>
                <a:r>
                  <a:rPr lang="fa-IR" sz="2800" dirty="0"/>
                  <a:t>از 4 به 3:</a:t>
                </a:r>
                <a:endParaRPr lang="en-US" sz="2800" dirty="0"/>
              </a:p>
              <a:p>
                <a:pPr algn="l" rtl="0"/>
                <a:r>
                  <a:rPr lang="en-US" sz="2650" dirty="0"/>
                  <a:t>6000=C/D=&gt;C=24000</a:t>
                </a:r>
                <a:endParaRPr lang="fa-IR" sz="2650" dirty="0"/>
              </a:p>
              <a:p>
                <a:pPr lvl="1" algn="l" rtl="0"/>
                <a:r>
                  <a:rPr lang="en-US" sz="2650" dirty="0"/>
                  <a:t>P=24000/3 = 800</a:t>
                </a:r>
                <a:endParaRPr lang="fa-IR" sz="2650" dirty="0"/>
              </a:p>
              <a:p>
                <a:pPr lvl="1" algn="l" rtl="0"/>
                <a:r>
                  <a:rPr lang="en-US" sz="2650" dirty="0"/>
                  <a:t>Extra Price = 8000-6000 = 2000</a:t>
                </a:r>
                <a:endParaRPr lang="fa-IR" sz="2650" dirty="0"/>
              </a:p>
              <a:p>
                <a:pPr algn="r"/>
                <a:r>
                  <a:rPr lang="fa-IR" sz="2800" dirty="0"/>
                  <a:t>هزینه کاهش فعالیت </a:t>
                </a:r>
                <a:r>
                  <a:rPr lang="en-US" sz="2800" dirty="0"/>
                  <a:t>M </a:t>
                </a:r>
                <a:r>
                  <a:rPr lang="fa-IR" sz="2800" dirty="0"/>
                  <a:t>از 3 به 2:</a:t>
                </a:r>
                <a:endParaRPr lang="en-US" sz="2800" dirty="0"/>
              </a:p>
              <a:p>
                <a:pPr lvl="1" algn="l" rtl="0"/>
                <a:r>
                  <a:rPr lang="en-US" sz="2500" dirty="0"/>
                  <a:t>2000=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sSup>
                          <m:sSupPr>
                            <m:ctrlPr>
                              <a:rPr 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500" dirty="0"/>
                  <a:t>=&gt;C = 2000*9=18000</a:t>
                </a:r>
                <a:endParaRPr lang="fa-IR" sz="2500" dirty="0"/>
              </a:p>
              <a:p>
                <a:pPr lvl="1" algn="l" rtl="0"/>
                <a:r>
                  <a:rPr lang="en-US" sz="2650" dirty="0"/>
                  <a:t>P=18000/22 =4500</a:t>
                </a:r>
                <a:endParaRPr lang="fa-IR" sz="2650" dirty="0"/>
              </a:p>
              <a:p>
                <a:pPr lvl="1" algn="l" rtl="0"/>
                <a:r>
                  <a:rPr lang="en-US" sz="2650" dirty="0"/>
                  <a:t>Extra Price = 4500-2000 = 2500</a:t>
                </a:r>
                <a:endParaRPr lang="fa-IR" sz="2650" dirty="0"/>
              </a:p>
              <a:p>
                <a:pPr algn="r"/>
                <a:r>
                  <a:rPr lang="fa-IR" sz="2800" b="1" dirty="0"/>
                  <a:t>بهترین انتخاب کاهش فعالیت </a:t>
                </a:r>
                <a:r>
                  <a:rPr lang="en-US" sz="2800" b="1" dirty="0"/>
                  <a:t> F </a:t>
                </a:r>
                <a:r>
                  <a:rPr lang="fa-IR" sz="2800" b="1" dirty="0"/>
                  <a:t>از 5 هفته به 4 هفته با هزینه 500 دلار است</a:t>
                </a:r>
                <a:endParaRPr lang="en-US" sz="2800" b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8CFC50F-0603-41B1-A669-E7EAEDCF57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0" t="-1968" r="-3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3">
            <a:extLst>
              <a:ext uri="{FF2B5EF4-FFF2-40B4-BE49-F238E27FC236}">
                <a16:creationId xmlns:a16="http://schemas.microsoft.com/office/drawing/2014/main" id="{A7F6C215-2578-4546-BCD9-4A15638F9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راه حل:</a:t>
            </a:r>
            <a:r>
              <a:rPr lang="en-US" dirty="0"/>
              <a:t> </a:t>
            </a:r>
            <a:r>
              <a:rPr lang="fa-IR" dirty="0"/>
              <a:t>ادامه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79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مثال۲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740468" y="341881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863965" cy="2311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654868" y="3802768"/>
            <a:ext cx="829481" cy="732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592384" y="3382772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8CB95C-8D2E-4550-87D2-4F895EF017C0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924599" y="2816901"/>
            <a:ext cx="719456" cy="2162174"/>
          </a:xfrm>
          <a:prstGeom prst="straightConnector1">
            <a:avLst/>
          </a:prstGeom>
          <a:ln w="254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84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مثال۲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5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740468" y="341881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8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17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863965" cy="2311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654868" y="3802768"/>
            <a:ext cx="829481" cy="732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592384" y="3382772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8CB95C-8D2E-4550-87D2-4F895EF017C0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924599" y="2816901"/>
            <a:ext cx="719456" cy="2162174"/>
          </a:xfrm>
          <a:prstGeom prst="straightConnector1">
            <a:avLst/>
          </a:prstGeom>
          <a:ln w="254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10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مثال۲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0/0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2/2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7/7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5/11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12/12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740468" y="341881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8/14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12/12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17/17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20/20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863965" cy="2311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654868" y="3802768"/>
            <a:ext cx="829481" cy="732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592384" y="3382772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8CB95C-8D2E-4550-87D2-4F895EF017C0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924599" y="2816901"/>
            <a:ext cx="719456" cy="2162174"/>
          </a:xfrm>
          <a:prstGeom prst="straightConnector1">
            <a:avLst/>
          </a:prstGeom>
          <a:ln w="254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1839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مثال۲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0/0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2/2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7/7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5/11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12/12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740468" y="341881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8/14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12/12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17/17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20/20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863965" cy="23114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654868" y="3802768"/>
            <a:ext cx="829481" cy="732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592384" y="3382772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B8CB95C-8D2E-4550-87D2-4F895EF017C0}"/>
              </a:ext>
            </a:extLst>
          </p:cNvPr>
          <p:cNvCxnSpPr>
            <a:cxnSpLocks/>
            <a:stCxn id="12" idx="3"/>
            <a:endCxn id="10" idx="7"/>
          </p:cNvCxnSpPr>
          <p:nvPr/>
        </p:nvCxnSpPr>
        <p:spPr>
          <a:xfrm flipH="1">
            <a:off x="3924599" y="2816901"/>
            <a:ext cx="719456" cy="2162174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12F6D64-FBA7-40EE-8E0C-8DDCF62B6E7F}"/>
              </a:ext>
            </a:extLst>
          </p:cNvPr>
          <p:cNvSpPr txBox="1"/>
          <p:nvPr/>
        </p:nvSpPr>
        <p:spPr>
          <a:xfrm>
            <a:off x="421243" y="6205490"/>
            <a:ext cx="78921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One critical Path A-C-F-D-H-I with length 20</a:t>
            </a:r>
          </a:p>
        </p:txBody>
      </p:sp>
    </p:spTree>
    <p:extLst>
      <p:ext uri="{BB962C8B-B14F-4D97-AF65-F5344CB8AC3E}">
        <p14:creationId xmlns:p14="http://schemas.microsoft.com/office/powerpoint/2010/main" val="426683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D4E9B2-48D0-46D0-99D7-120903EE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>
                <a:cs typeface="B Nazanin" panose="00000400000000000000" pitchFamily="2" charset="-78"/>
              </a:rPr>
              <a:pPr/>
              <a:t>35</a:t>
            </a:fld>
            <a:endParaRPr lang="en-US" dirty="0">
              <a:cs typeface="B Nazanin" panose="00000400000000000000" pitchFamily="2" charset="-78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FB15810-10F5-4F0C-AA86-3594D3D83A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8779092"/>
              </p:ext>
            </p:extLst>
          </p:nvPr>
        </p:nvGraphicFramePr>
        <p:xfrm>
          <a:off x="472440" y="1371600"/>
          <a:ext cx="7966500" cy="5292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0135">
                  <a:extLst>
                    <a:ext uri="{9D8B030D-6E8A-4147-A177-3AD203B41FA5}">
                      <a16:colId xmlns:a16="http://schemas.microsoft.com/office/drawing/2014/main" val="3439542412"/>
                    </a:ext>
                  </a:extLst>
                </a:gridCol>
                <a:gridCol w="3950865">
                  <a:extLst>
                    <a:ext uri="{9D8B030D-6E8A-4147-A177-3AD203B41FA5}">
                      <a16:colId xmlns:a16="http://schemas.microsoft.com/office/drawing/2014/main" val="2225335579"/>
                    </a:ext>
                  </a:extLst>
                </a:gridCol>
                <a:gridCol w="2655500">
                  <a:extLst>
                    <a:ext uri="{9D8B030D-6E8A-4147-A177-3AD203B41FA5}">
                      <a16:colId xmlns:a16="http://schemas.microsoft.com/office/drawing/2014/main" val="199315415"/>
                    </a:ext>
                  </a:extLst>
                </a:gridCol>
              </a:tblGrid>
              <a:tr h="776130">
                <a:tc>
                  <a:txBody>
                    <a:bodyPr/>
                    <a:lstStyle/>
                    <a:p>
                      <a:r>
                        <a:rPr lang="fa-IR" sz="2200" dirty="0">
                          <a:solidFill>
                            <a:schemeClr val="bg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فعالیت</a:t>
                      </a:r>
                      <a:endParaRPr lang="en-US" sz="2200" dirty="0">
                        <a:solidFill>
                          <a:schemeClr val="bg1"/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200" dirty="0">
                          <a:solidFill>
                            <a:schemeClr val="bg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وظایف پیشینیان (وابستگی ها)</a:t>
                      </a:r>
                      <a:endParaRPr lang="en-US" sz="2200" dirty="0">
                        <a:solidFill>
                          <a:schemeClr val="bg1"/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2200" dirty="0">
                          <a:solidFill>
                            <a:schemeClr val="bg1"/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زمان بر اساس هفته</a:t>
                      </a:r>
                      <a:endParaRPr lang="en-US" sz="2200" dirty="0">
                        <a:solidFill>
                          <a:schemeClr val="bg1"/>
                        </a:solidFill>
                        <a:latin typeface="Segoe UI Black" panose="020B0A02040204020203" pitchFamily="34" charset="0"/>
                        <a:ea typeface="Segoe UI Black" panose="020B0A02040204020203" pitchFamily="34" charset="0"/>
                        <a:cs typeface="B Nazanin" panose="00000400000000000000" pitchFamily="2" charset="-78"/>
                      </a:endParaRP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3436451288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A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-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3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516889721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B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-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5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517000697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C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-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7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3095826042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D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A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8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927455206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E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B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5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3124683537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F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C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5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269951221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G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E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4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88077532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H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F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5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767538803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I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D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6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3677309223"/>
                  </a:ext>
                </a:extLst>
              </a:tr>
              <a:tr h="451661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J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G-H</a:t>
                      </a:r>
                    </a:p>
                  </a:txBody>
                  <a:tcPr marL="102400" marR="102400" marT="51200" marB="512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Segoe UI Black" panose="020B0A02040204020203" pitchFamily="34" charset="0"/>
                          <a:ea typeface="Segoe UI Black" panose="020B0A02040204020203" pitchFamily="34" charset="0"/>
                          <a:cs typeface="B Nazanin" panose="00000400000000000000" pitchFamily="2" charset="-78"/>
                        </a:rPr>
                        <a:t>4</a:t>
                      </a:r>
                    </a:p>
                  </a:txBody>
                  <a:tcPr marL="102400" marR="102400" marT="51200" marB="51200"/>
                </a:tc>
                <a:extLst>
                  <a:ext uri="{0D108BD9-81ED-4DB2-BD59-A6C34878D82A}">
                    <a16:rowId xmlns:a16="http://schemas.microsoft.com/office/drawing/2014/main" val="2793466377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3B10E66-3BA1-4B1F-AED7-12C0C1922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315" y="360780"/>
            <a:ext cx="8686801" cy="782220"/>
          </a:xfrm>
        </p:spPr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مثال ۳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45980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مثال۳ نمودار پرت با استفاده از فعالیت روی کما‌ن‌ها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316347" y="318314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372838" y="1771913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429366" y="309716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2429366" y="4583257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586162" y="305659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72000" y="174373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44124" y="42599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1096836" y="2552402"/>
            <a:ext cx="1409913" cy="7646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1230747" y="3554369"/>
            <a:ext cx="1198619" cy="859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1096836" y="3963638"/>
            <a:ext cx="1466441" cy="75353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 flipV="1">
            <a:off x="3343766" y="3513794"/>
            <a:ext cx="1242396" cy="4057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 flipV="1">
            <a:off x="3287238" y="2200934"/>
            <a:ext cx="1284762" cy="2817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86400" y="2200934"/>
            <a:ext cx="2282878" cy="76515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5500562" y="3513794"/>
            <a:ext cx="1077473" cy="88008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48" idx="2"/>
          </p:cNvCxnSpPr>
          <p:nvPr/>
        </p:nvCxnSpPr>
        <p:spPr>
          <a:xfrm>
            <a:off x="3343766" y="5040457"/>
            <a:ext cx="1357608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7"/>
          </p:cNvCxnSpPr>
          <p:nvPr/>
        </p:nvCxnSpPr>
        <p:spPr>
          <a:xfrm flipV="1">
            <a:off x="7224613" y="3195725"/>
            <a:ext cx="597739" cy="119815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624975" y="282639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2711085" y="423775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818299" y="375210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48331" y="141301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2646268" y="1443671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2646268" y="2808642"/>
            <a:ext cx="898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848331" y="2694031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1374620" y="361555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1321170" y="24019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A=3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1310913" y="4471356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C=7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3322798" y="459237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335169" y="31850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5728943" y="372312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G=4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410126" y="188495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D=8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6098763" y="216215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I=6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330687" y="369764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J=4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4474D74-C367-4902-8B9C-D00CB5E0E622}"/>
              </a:ext>
            </a:extLst>
          </p:cNvPr>
          <p:cNvCxnSpPr>
            <a:cxnSpLocks/>
            <a:endCxn id="39" idx="3"/>
          </p:cNvCxnSpPr>
          <p:nvPr/>
        </p:nvCxnSpPr>
        <p:spPr>
          <a:xfrm flipV="1">
            <a:off x="5598893" y="4784123"/>
            <a:ext cx="845231" cy="26791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3D6E621-4857-4664-8957-43EB462AA013}"/>
              </a:ext>
            </a:extLst>
          </p:cNvPr>
          <p:cNvSpPr txBox="1"/>
          <p:nvPr/>
        </p:nvSpPr>
        <p:spPr>
          <a:xfrm>
            <a:off x="5438210" y="459945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04744B8-0291-4346-9C02-AE558259B623}"/>
              </a:ext>
            </a:extLst>
          </p:cNvPr>
          <p:cNvSpPr/>
          <p:nvPr/>
        </p:nvSpPr>
        <p:spPr>
          <a:xfrm>
            <a:off x="4701374" y="4583257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09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مثال۳  نمودار پرت با استفاده از فعالیت روی گره‌ها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316347" y="318314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372838" y="1771913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A=3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429366" y="309716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2429366" y="4583257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C=7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5441882" y="3080757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G=4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020603" y="1755423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D=8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774647" y="38919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J=4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END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1096836" y="2552402"/>
            <a:ext cx="1409913" cy="76465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1230747" y="3554369"/>
            <a:ext cx="1198619" cy="859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1096836" y="3963638"/>
            <a:ext cx="1466441" cy="75353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34" idx="2"/>
          </p:cNvCxnSpPr>
          <p:nvPr/>
        </p:nvCxnSpPr>
        <p:spPr>
          <a:xfrm>
            <a:off x="3343766" y="3554369"/>
            <a:ext cx="607732" cy="602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 flipV="1">
            <a:off x="3287238" y="2212623"/>
            <a:ext cx="733365" cy="164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64" idx="2"/>
          </p:cNvCxnSpPr>
          <p:nvPr/>
        </p:nvCxnSpPr>
        <p:spPr>
          <a:xfrm flipV="1">
            <a:off x="4935003" y="2210937"/>
            <a:ext cx="506879" cy="16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1"/>
          </p:cNvCxnSpPr>
          <p:nvPr/>
        </p:nvCxnSpPr>
        <p:spPr>
          <a:xfrm>
            <a:off x="6356282" y="3537957"/>
            <a:ext cx="552276" cy="4878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23" idx="2"/>
          </p:cNvCxnSpPr>
          <p:nvPr/>
        </p:nvCxnSpPr>
        <p:spPr>
          <a:xfrm>
            <a:off x="3343766" y="5040457"/>
            <a:ext cx="612327" cy="2383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689047" y="3289378"/>
            <a:ext cx="214142" cy="105973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2711085" y="423775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B003186-868D-4E43-93D9-A369370CCD7D}"/>
              </a:ext>
            </a:extLst>
          </p:cNvPr>
          <p:cNvSpPr/>
          <p:nvPr/>
        </p:nvSpPr>
        <p:spPr>
          <a:xfrm>
            <a:off x="3956093" y="460709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F=5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120FF42-8B50-469D-98AB-A002C20BE3C4}"/>
              </a:ext>
            </a:extLst>
          </p:cNvPr>
          <p:cNvCxnSpPr>
            <a:cxnSpLocks/>
            <a:stCxn id="23" idx="6"/>
            <a:endCxn id="54" idx="2"/>
          </p:cNvCxnSpPr>
          <p:nvPr/>
        </p:nvCxnSpPr>
        <p:spPr>
          <a:xfrm>
            <a:off x="4870493" y="5064291"/>
            <a:ext cx="59767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65F07A77-3720-4D1E-8E13-633F5768E637}"/>
              </a:ext>
            </a:extLst>
          </p:cNvPr>
          <p:cNvSpPr/>
          <p:nvPr/>
        </p:nvSpPr>
        <p:spPr>
          <a:xfrm>
            <a:off x="3951498" y="31031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E=5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E43DB98-B70F-4B7B-B505-FADE647897A2}"/>
              </a:ext>
            </a:extLst>
          </p:cNvPr>
          <p:cNvCxnSpPr>
            <a:cxnSpLocks/>
            <a:stCxn id="34" idx="6"/>
            <a:endCxn id="11" idx="2"/>
          </p:cNvCxnSpPr>
          <p:nvPr/>
        </p:nvCxnSpPr>
        <p:spPr>
          <a:xfrm flipV="1">
            <a:off x="4865898" y="3537957"/>
            <a:ext cx="575984" cy="2243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DD172ABE-6262-42F2-AE57-16C2DC65525F}"/>
              </a:ext>
            </a:extLst>
          </p:cNvPr>
          <p:cNvSpPr/>
          <p:nvPr/>
        </p:nvSpPr>
        <p:spPr>
          <a:xfrm>
            <a:off x="5468169" y="460709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H=5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D58BC6A-B062-40D6-8C2B-37B683000951}"/>
              </a:ext>
            </a:extLst>
          </p:cNvPr>
          <p:cNvCxnSpPr>
            <a:cxnSpLocks/>
            <a:stCxn id="54" idx="6"/>
            <a:endCxn id="13" idx="3"/>
          </p:cNvCxnSpPr>
          <p:nvPr/>
        </p:nvCxnSpPr>
        <p:spPr>
          <a:xfrm flipV="1">
            <a:off x="6382569" y="4672401"/>
            <a:ext cx="525989" cy="3918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8FBDB06F-3B6B-4E8E-B83D-A85C813060D1}"/>
              </a:ext>
            </a:extLst>
          </p:cNvPr>
          <p:cNvSpPr/>
          <p:nvPr/>
        </p:nvSpPr>
        <p:spPr>
          <a:xfrm>
            <a:off x="5441882" y="1753737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I=6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7AEFEAB-B549-4978-9418-909643CC48E9}"/>
              </a:ext>
            </a:extLst>
          </p:cNvPr>
          <p:cNvCxnSpPr>
            <a:cxnSpLocks/>
            <a:stCxn id="64" idx="6"/>
            <a:endCxn id="14" idx="2"/>
          </p:cNvCxnSpPr>
          <p:nvPr/>
        </p:nvCxnSpPr>
        <p:spPr>
          <a:xfrm>
            <a:off x="6356282" y="2210937"/>
            <a:ext cx="1412996" cy="75515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277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40770F0-457E-4322-A2DB-300AB7A96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8D17-2AFF-4608-9C60-9F25BAC0D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20700" dirty="0"/>
              <a:t>؟</a:t>
            </a:r>
            <a:endParaRPr lang="en-US" sz="207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598944-B221-4B49-BD71-EF17A36B3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پایان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54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4668839"/>
          </a:xfrm>
        </p:spPr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اين نمودار براي نمايش </a:t>
            </a:r>
            <a:r>
              <a:rPr lang="fa-IR" sz="3200" b="1" dirty="0"/>
              <a:t>زمانبندي وضعيت پيشرفت كار </a:t>
            </a:r>
            <a:r>
              <a:rPr lang="fa-IR" sz="3200" dirty="0"/>
              <a:t>در يك پروژه به كار مي رود.</a:t>
            </a:r>
            <a:endParaRPr lang="en-US" sz="3200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اين نمودار براي تهيه برنامه </a:t>
            </a:r>
            <a:r>
              <a:rPr lang="fa-IR" sz="3200" b="1" dirty="0"/>
              <a:t>زمانبندي و ارزيابي پيشرفت كار </a:t>
            </a:r>
            <a:r>
              <a:rPr lang="fa-IR" sz="3200" dirty="0"/>
              <a:t>در پروژه هاي اطلاعاتی بسيار موثر است. </a:t>
            </a:r>
            <a:endParaRPr lang="en-US" sz="3200" dirty="0"/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اين نمودار به صورت </a:t>
            </a:r>
            <a:r>
              <a:rPr lang="fa-IR" sz="3200" b="1" dirty="0"/>
              <a:t>دو بعدي </a:t>
            </a:r>
            <a:r>
              <a:rPr lang="fa-IR" sz="3200" dirty="0"/>
              <a:t>مي باشد و در آن </a:t>
            </a:r>
            <a:r>
              <a:rPr lang="fa-IR" sz="3200" b="1" dirty="0"/>
              <a:t>خط افقي نشان دهنده زمان انجام كار و خط عمودي وظايفي </a:t>
            </a:r>
            <a:r>
              <a:rPr lang="fa-IR" sz="3200" dirty="0"/>
              <a:t>است كه در پروژه انجام مي شود.</a:t>
            </a:r>
            <a:endParaRPr lang="en-US" sz="32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نمودار گانت </a:t>
            </a:r>
            <a:r>
              <a:rPr lang="en-US" sz="3200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Gantt</a:t>
            </a:r>
            <a:endParaRPr lang="en-US" sz="3200" dirty="0">
              <a:solidFill>
                <a:srgbClr val="1F1F1F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8927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4668839"/>
          </a:xfrm>
        </p:spPr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براي رسم نمودار </a:t>
            </a:r>
            <a:r>
              <a:rPr lang="en-US" sz="3200" dirty="0"/>
              <a:t>Gant </a:t>
            </a:r>
            <a:r>
              <a:rPr lang="fa-IR" sz="3200" dirty="0"/>
              <a:t>به ترتيب زير عمل مي كنيم : 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-1 وظايفي كه بايد در پروژه انجام شود به ترتيب از بالا به پايين روی خط عمودی فهرست می‌کنیم. 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۲- واحد زمانی برای انجام وظایف از چپ به راست روی خط افقی مشخص شود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۳- تاریخ شروع و خاتمه هر وظیفه در جهت خط افقی در مقابل آن رسم شود. </a:t>
            </a:r>
            <a:endParaRPr lang="en-US" sz="48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fa-IR" sz="3200" dirty="0"/>
              <a:t> رسم نمودار گانت</a:t>
            </a:r>
          </a:p>
        </p:txBody>
      </p:sp>
    </p:spTree>
    <p:extLst>
      <p:ext uri="{BB962C8B-B14F-4D97-AF65-F5344CB8AC3E}">
        <p14:creationId xmlns:p14="http://schemas.microsoft.com/office/powerpoint/2010/main" val="253500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51D0C6-534F-429B-98EF-77920A7E5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BE1F61-B976-448F-9D00-DF501C7D8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90437"/>
            <a:ext cx="8161122" cy="5759217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91612E4-CEBB-4F9A-AF44-85E91F05F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0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E4956E-D859-4C39-81C4-D6B439EB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6E787-0111-4C49-9019-D62716D8F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sz="3200" dirty="0"/>
              <a:t>همانطور كه مشاهده مي كنيد اين نمودار به وضوح </a:t>
            </a:r>
            <a:r>
              <a:rPr lang="fa-IR" sz="3200" b="1" dirty="0"/>
              <a:t>تداخل</a:t>
            </a:r>
            <a:r>
              <a:rPr lang="fa-IR" sz="3200" dirty="0"/>
              <a:t> و </a:t>
            </a:r>
            <a:r>
              <a:rPr lang="fa-IR" sz="3200" b="1" dirty="0"/>
              <a:t>همزماني</a:t>
            </a:r>
            <a:r>
              <a:rPr lang="fa-IR" sz="3200" dirty="0"/>
              <a:t> در زمانبندي پروژه را مشخص مي نمايد. </a:t>
            </a:r>
          </a:p>
          <a:p>
            <a:r>
              <a:rPr lang="fa-IR" sz="3200" dirty="0"/>
              <a:t> اما به طور واضح </a:t>
            </a:r>
            <a:r>
              <a:rPr lang="fa-IR" sz="3200" b="1" dirty="0"/>
              <a:t>وابستگي</a:t>
            </a:r>
            <a:r>
              <a:rPr lang="fa-IR" sz="3200" dirty="0"/>
              <a:t> </a:t>
            </a:r>
            <a:r>
              <a:rPr lang="fa-IR" sz="3200" b="1" dirty="0"/>
              <a:t>وظايف</a:t>
            </a:r>
            <a:r>
              <a:rPr lang="fa-IR" sz="3200" dirty="0"/>
              <a:t> را </a:t>
            </a:r>
            <a:r>
              <a:rPr lang="fa-IR" sz="3200" b="1" dirty="0"/>
              <a:t>نشان نمي دهد</a:t>
            </a:r>
            <a:r>
              <a:rPr lang="fa-IR" sz="3200" dirty="0"/>
              <a:t>.همينطور وظايف بحراني وحساس و آن هايي كه بايد به موقع انجام شوند كامال </a:t>
            </a:r>
            <a:r>
              <a:rPr lang="fa-IR" sz="3200" b="1" dirty="0"/>
              <a:t>مشخص</a:t>
            </a:r>
            <a:r>
              <a:rPr lang="fa-IR" sz="3200" dirty="0"/>
              <a:t> </a:t>
            </a:r>
            <a:r>
              <a:rPr lang="fa-IR" sz="3200" b="1" dirty="0"/>
              <a:t>نيست</a:t>
            </a:r>
            <a:r>
              <a:rPr lang="fa-IR" sz="3200" dirty="0"/>
              <a:t>. </a:t>
            </a:r>
          </a:p>
          <a:p>
            <a:r>
              <a:rPr lang="fa-IR" sz="3200" dirty="0"/>
              <a:t>نحوه تكميل نمودار گانت بدين صورت است كه اگر وظيفه اي كامل شده باشد ميله جلوي آن را هاشور مي زنيم و اگر كامل نشده است به اندازه درصد كامل شدن آن ميله را پر مي كنيم و اگر وظيفه اي انجام نشده ميله جلوي آن خالي مي ماند</a:t>
            </a:r>
            <a:endParaRPr lang="en-US" sz="3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9A9768A-7B76-49D0-87B3-4C15227A0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توضیح نمودار گانت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994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823" y="1683834"/>
            <a:ext cx="8296977" cy="4668839"/>
          </a:xfrm>
        </p:spPr>
        <p:txBody>
          <a:bodyPr>
            <a:normAutofit/>
          </a:bodyPr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به تكنيك هاي كنترل و ارزيابي پرو</a:t>
            </a:r>
            <a:r>
              <a:rPr lang="fa-IR" sz="3200" dirty="0">
                <a:solidFill>
                  <a:srgbClr val="1F1F1F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ژ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ه اتلاق مي شود. اين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نمودار براي تعيين وابست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گ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ي هاي وظايف مختلف پرو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ژ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ه مورد استفاده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قرار 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میگیرد</a:t>
            </a:r>
          </a:p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در اين روش يك پرو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ژ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ه مانند يك شبكه از وقايع و</a:t>
            </a:r>
            <a:r>
              <a:rPr lang="en-US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وظايف پياده سازي ميشود.كه براي نشان دادن وقايع از دايره و براي مسيرها از پيكان استفاده</a:t>
            </a:r>
            <a:r>
              <a:rPr lang="fa-IR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 </a:t>
            </a:r>
            <a:r>
              <a:rPr lang="ar-SA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مي شود.</a:t>
            </a:r>
            <a:endParaRPr lang="en-US" sz="4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>
              <a:lnSpc>
                <a:spcPct val="107000"/>
              </a:lnSpc>
              <a:spcAft>
                <a:spcPts val="800"/>
              </a:spcAft>
            </a:pPr>
            <a:r>
              <a:rPr lang="ar-SA" sz="3200" b="1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نمودار پرت </a:t>
            </a:r>
            <a:r>
              <a:rPr lang="en-US" sz="3200" dirty="0">
                <a:solidFill>
                  <a:srgbClr val="1F1F1F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B Nazanin" panose="00000400000000000000" pitchFamily="2" charset="-78"/>
              </a:rPr>
              <a:t>PERT</a:t>
            </a:r>
          </a:p>
        </p:txBody>
      </p:sp>
    </p:spTree>
    <p:extLst>
      <p:ext uri="{BB962C8B-B14F-4D97-AF65-F5344CB8AC3E}">
        <p14:creationId xmlns:p14="http://schemas.microsoft.com/office/powerpoint/2010/main" val="318162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BCA60A-9E77-4CBA-B474-61E0E5A1C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DE5C68-CC90-4E7D-BD91-8B538B5A3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/>
              <a:t>مثال ۱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94F7F82-926B-4319-8FD0-7127C7D84A9C}"/>
              </a:ext>
            </a:extLst>
          </p:cNvPr>
          <p:cNvSpPr/>
          <p:nvPr/>
        </p:nvSpPr>
        <p:spPr>
          <a:xfrm>
            <a:off x="91329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911B30-6B8E-4A5A-AC61-48B04DDC1C45}"/>
              </a:ext>
            </a:extLst>
          </p:cNvPr>
          <p:cNvSpPr/>
          <p:nvPr/>
        </p:nvSpPr>
        <p:spPr>
          <a:xfrm>
            <a:off x="1491618" y="319766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EE28746-F216-412B-8AC4-0B00E0531DAF}"/>
              </a:ext>
            </a:extLst>
          </p:cNvPr>
          <p:cNvSpPr/>
          <p:nvPr/>
        </p:nvSpPr>
        <p:spPr>
          <a:xfrm>
            <a:off x="2951968" y="183739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04B8CB2-695F-488F-93E9-E7F456DB36AC}"/>
              </a:ext>
            </a:extLst>
          </p:cNvPr>
          <p:cNvSpPr/>
          <p:nvPr/>
        </p:nvSpPr>
        <p:spPr>
          <a:xfrm>
            <a:off x="2962103" y="3187671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41131B0-5737-41B9-99FB-4C73B8B2F6D4}"/>
              </a:ext>
            </a:extLst>
          </p:cNvPr>
          <p:cNvSpPr/>
          <p:nvPr/>
        </p:nvSpPr>
        <p:spPr>
          <a:xfrm>
            <a:off x="3144110" y="4845164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0F1B654-D265-489F-8F73-06669D3C960C}"/>
              </a:ext>
            </a:extLst>
          </p:cNvPr>
          <p:cNvSpPr/>
          <p:nvPr/>
        </p:nvSpPr>
        <p:spPr>
          <a:xfrm>
            <a:off x="4405971" y="335987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9A0B6F7-8253-46EC-9CC3-A627D85F5CB7}"/>
              </a:ext>
            </a:extLst>
          </p:cNvPr>
          <p:cNvSpPr/>
          <p:nvPr/>
        </p:nvSpPr>
        <p:spPr>
          <a:xfrm>
            <a:off x="4510144" y="2036412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7440DD3-A9BB-40B4-970B-B76F997920DF}"/>
              </a:ext>
            </a:extLst>
          </p:cNvPr>
          <p:cNvSpPr/>
          <p:nvPr/>
        </p:nvSpPr>
        <p:spPr>
          <a:xfrm>
            <a:off x="6484349" y="3345568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E77B75-BB45-43DF-BB89-18949738F685}"/>
              </a:ext>
            </a:extLst>
          </p:cNvPr>
          <p:cNvSpPr/>
          <p:nvPr/>
        </p:nvSpPr>
        <p:spPr>
          <a:xfrm>
            <a:off x="7769278" y="2508889"/>
            <a:ext cx="914400" cy="914400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5B14BF-B420-4BEF-850C-240654D778F6}"/>
              </a:ext>
            </a:extLst>
          </p:cNvPr>
          <p:cNvCxnSpPr>
            <a:stCxn id="5" idx="6"/>
            <a:endCxn id="7" idx="2"/>
          </p:cNvCxnSpPr>
          <p:nvPr/>
        </p:nvCxnSpPr>
        <p:spPr>
          <a:xfrm>
            <a:off x="1005729" y="3644871"/>
            <a:ext cx="485889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5554025-352A-4692-BC73-A5DC328CD2AB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2272107" y="2617888"/>
            <a:ext cx="813772" cy="71368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7BB4261-B9C0-456E-A0BC-5694D356111F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2406018" y="3644871"/>
            <a:ext cx="556085" cy="99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F967BF-E922-40C3-A6D9-A985E50DD712}"/>
              </a:ext>
            </a:extLst>
          </p:cNvPr>
          <p:cNvCxnSpPr>
            <a:cxnSpLocks/>
            <a:stCxn id="7" idx="5"/>
            <a:endCxn id="10" idx="1"/>
          </p:cNvCxnSpPr>
          <p:nvPr/>
        </p:nvCxnSpPr>
        <p:spPr>
          <a:xfrm>
            <a:off x="2272107" y="3978150"/>
            <a:ext cx="1005914" cy="10009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7737CA7-27FC-41F1-B806-38B4E44717B0}"/>
              </a:ext>
            </a:extLst>
          </p:cNvPr>
          <p:cNvCxnSpPr>
            <a:cxnSpLocks/>
            <a:stCxn id="9" idx="6"/>
            <a:endCxn id="11" idx="2"/>
          </p:cNvCxnSpPr>
          <p:nvPr/>
        </p:nvCxnSpPr>
        <p:spPr>
          <a:xfrm>
            <a:off x="3876503" y="3644871"/>
            <a:ext cx="529468" cy="1722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4353445-384C-4F72-93D9-7A557086F6DB}"/>
              </a:ext>
            </a:extLst>
          </p:cNvPr>
          <p:cNvCxnSpPr>
            <a:cxnSpLocks/>
            <a:stCxn id="8" idx="6"/>
            <a:endCxn id="12" idx="2"/>
          </p:cNvCxnSpPr>
          <p:nvPr/>
        </p:nvCxnSpPr>
        <p:spPr>
          <a:xfrm>
            <a:off x="3866368" y="2294599"/>
            <a:ext cx="643776" cy="19901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F20A6A0-A962-48C3-A871-FA1EC8D6BA37}"/>
              </a:ext>
            </a:extLst>
          </p:cNvPr>
          <p:cNvCxnSpPr>
            <a:cxnSpLocks/>
            <a:stCxn id="9" idx="7"/>
            <a:endCxn id="12" idx="2"/>
          </p:cNvCxnSpPr>
          <p:nvPr/>
        </p:nvCxnSpPr>
        <p:spPr>
          <a:xfrm flipV="1">
            <a:off x="3742592" y="2493612"/>
            <a:ext cx="767552" cy="8279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5D1F8EC-C9D1-4879-9476-5677B0E5613A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5424544" y="2493612"/>
            <a:ext cx="2344734" cy="47247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E18A482-D740-4DFA-851C-808A9D644975}"/>
              </a:ext>
            </a:extLst>
          </p:cNvPr>
          <p:cNvCxnSpPr>
            <a:cxnSpLocks/>
            <a:stCxn id="12" idx="6"/>
            <a:endCxn id="13" idx="1"/>
          </p:cNvCxnSpPr>
          <p:nvPr/>
        </p:nvCxnSpPr>
        <p:spPr>
          <a:xfrm>
            <a:off x="5424544" y="2493612"/>
            <a:ext cx="1193716" cy="9858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658C6A1-6FEC-4D23-8B1E-FC540627929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5320371" y="3802768"/>
            <a:ext cx="1163978" cy="143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5236B92-61D1-464B-80B7-9FF252F2D922}"/>
              </a:ext>
            </a:extLst>
          </p:cNvPr>
          <p:cNvCxnSpPr>
            <a:cxnSpLocks/>
            <a:stCxn id="10" idx="6"/>
            <a:endCxn id="13" idx="3"/>
          </p:cNvCxnSpPr>
          <p:nvPr/>
        </p:nvCxnSpPr>
        <p:spPr>
          <a:xfrm flipV="1">
            <a:off x="4058510" y="4126057"/>
            <a:ext cx="2559750" cy="117630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5B992EB-0F90-461A-94FB-C1DA8295A2D5}"/>
              </a:ext>
            </a:extLst>
          </p:cNvPr>
          <p:cNvCxnSpPr>
            <a:cxnSpLocks/>
            <a:stCxn id="13" idx="6"/>
            <a:endCxn id="14" idx="3"/>
          </p:cNvCxnSpPr>
          <p:nvPr/>
        </p:nvCxnSpPr>
        <p:spPr>
          <a:xfrm flipV="1">
            <a:off x="7398749" y="3289378"/>
            <a:ext cx="504440" cy="51339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655D3BC-8EA6-4C4B-9F15-A38790649E93}"/>
              </a:ext>
            </a:extLst>
          </p:cNvPr>
          <p:cNvSpPr txBox="1"/>
          <p:nvPr/>
        </p:nvSpPr>
        <p:spPr>
          <a:xfrm>
            <a:off x="412467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338B430-978F-4F40-A7FB-E8AEB4D80077}"/>
              </a:ext>
            </a:extLst>
          </p:cNvPr>
          <p:cNvSpPr txBox="1"/>
          <p:nvPr/>
        </p:nvSpPr>
        <p:spPr>
          <a:xfrm>
            <a:off x="1736755" y="2815215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FF5751-32E2-44F1-B56B-D4D3E6D5B31D}"/>
              </a:ext>
            </a:extLst>
          </p:cNvPr>
          <p:cNvSpPr txBox="1"/>
          <p:nvPr/>
        </p:nvSpPr>
        <p:spPr>
          <a:xfrm>
            <a:off x="3384087" y="446451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45512D5-9477-4F48-A36C-65CC525E1108}"/>
              </a:ext>
            </a:extLst>
          </p:cNvPr>
          <p:cNvSpPr txBox="1"/>
          <p:nvPr/>
        </p:nvSpPr>
        <p:spPr>
          <a:xfrm>
            <a:off x="6795069" y="2976236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8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DD68A4F-6744-4401-AD23-BCA4A34DF410}"/>
              </a:ext>
            </a:extLst>
          </p:cNvPr>
          <p:cNvSpPr txBox="1"/>
          <p:nvPr/>
        </p:nvSpPr>
        <p:spPr>
          <a:xfrm>
            <a:off x="8158042" y="2127950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4FD45C-FF38-4AD2-B102-23258839010A}"/>
              </a:ext>
            </a:extLst>
          </p:cNvPr>
          <p:cNvSpPr txBox="1"/>
          <p:nvPr/>
        </p:nvSpPr>
        <p:spPr>
          <a:xfrm>
            <a:off x="4831282" y="1657864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30D7B14-A3B8-41CB-B2AA-0588B492A353}"/>
              </a:ext>
            </a:extLst>
          </p:cNvPr>
          <p:cNvSpPr txBox="1"/>
          <p:nvPr/>
        </p:nvSpPr>
        <p:spPr>
          <a:xfrm>
            <a:off x="3283241" y="1494613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D116B2D2-A839-4021-AB23-859156AEB106}"/>
              </a:ext>
            </a:extLst>
          </p:cNvPr>
          <p:cNvSpPr txBox="1"/>
          <p:nvPr/>
        </p:nvSpPr>
        <p:spPr>
          <a:xfrm>
            <a:off x="3273106" y="2808642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387480D-F022-43E4-A1E0-A422CDF2DAAD}"/>
              </a:ext>
            </a:extLst>
          </p:cNvPr>
          <p:cNvSpPr txBox="1"/>
          <p:nvPr/>
        </p:nvSpPr>
        <p:spPr>
          <a:xfrm>
            <a:off x="4739663" y="3057039"/>
            <a:ext cx="2721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>
                <a:solidFill>
                  <a:srgbClr val="7030A0"/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6BFD5AF6-418C-448B-A92F-C2943D18B612}"/>
              </a:ext>
            </a:extLst>
          </p:cNvPr>
          <p:cNvSpPr txBox="1"/>
          <p:nvPr/>
        </p:nvSpPr>
        <p:spPr>
          <a:xfrm>
            <a:off x="745717" y="3675823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A=2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64E0D43-EE0D-4E57-A3B2-C53276D4B53F}"/>
              </a:ext>
            </a:extLst>
          </p:cNvPr>
          <p:cNvSpPr txBox="1"/>
          <p:nvPr/>
        </p:nvSpPr>
        <p:spPr>
          <a:xfrm>
            <a:off x="2152639" y="364487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B=3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635A918C-5CA1-4FA1-B5CA-118D1A1F1AB1}"/>
              </a:ext>
            </a:extLst>
          </p:cNvPr>
          <p:cNvSpPr txBox="1"/>
          <p:nvPr/>
        </p:nvSpPr>
        <p:spPr>
          <a:xfrm>
            <a:off x="2090459" y="259972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C=5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AD60B0BD-DD46-4A25-B307-A53A01831065}"/>
              </a:ext>
            </a:extLst>
          </p:cNvPr>
          <p:cNvSpPr txBox="1"/>
          <p:nvPr/>
        </p:nvSpPr>
        <p:spPr>
          <a:xfrm>
            <a:off x="2100641" y="452954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E=2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8425B8F5-0AB8-40B9-BB01-B3F4BC798FC2}"/>
              </a:ext>
            </a:extLst>
          </p:cNvPr>
          <p:cNvSpPr txBox="1"/>
          <p:nvPr/>
        </p:nvSpPr>
        <p:spPr>
          <a:xfrm>
            <a:off x="5015488" y="485579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H=5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DC80D6B-9B2F-4842-8756-BE4F8834CBC7}"/>
              </a:ext>
            </a:extLst>
          </p:cNvPr>
          <p:cNvSpPr txBox="1"/>
          <p:nvPr/>
        </p:nvSpPr>
        <p:spPr>
          <a:xfrm>
            <a:off x="3656211" y="3829537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K=3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3B0885A-6A5D-4F2D-9AB6-1C297167FB79}"/>
              </a:ext>
            </a:extLst>
          </p:cNvPr>
          <p:cNvSpPr txBox="1"/>
          <p:nvPr/>
        </p:nvSpPr>
        <p:spPr>
          <a:xfrm>
            <a:off x="3757742" y="288440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G=1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6A59655D-8F2E-4100-B7C9-780673E13502}"/>
              </a:ext>
            </a:extLst>
          </p:cNvPr>
          <p:cNvSpPr txBox="1"/>
          <p:nvPr/>
        </p:nvSpPr>
        <p:spPr>
          <a:xfrm>
            <a:off x="3638280" y="1991990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F=5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B45A20A-CBCA-4FCE-A72B-3A6E5DCD0A56}"/>
              </a:ext>
            </a:extLst>
          </p:cNvPr>
          <p:cNvSpPr txBox="1"/>
          <p:nvPr/>
        </p:nvSpPr>
        <p:spPr>
          <a:xfrm>
            <a:off x="5902360" y="2292914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N=6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B08EDA16-1FAF-4095-A964-3DD18248308F}"/>
              </a:ext>
            </a:extLst>
          </p:cNvPr>
          <p:cNvSpPr txBox="1"/>
          <p:nvPr/>
        </p:nvSpPr>
        <p:spPr>
          <a:xfrm>
            <a:off x="5267041" y="2917541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M=4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DC32C7F-11EB-492E-ADF5-1CB38DA74878}"/>
              </a:ext>
            </a:extLst>
          </p:cNvPr>
          <p:cNvSpPr txBox="1"/>
          <p:nvPr/>
        </p:nvSpPr>
        <p:spPr>
          <a:xfrm>
            <a:off x="5332485" y="3821749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L=3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99D2BB10-9815-445C-99B2-2989264C4619}"/>
              </a:ext>
            </a:extLst>
          </p:cNvPr>
          <p:cNvSpPr txBox="1"/>
          <p:nvPr/>
        </p:nvSpPr>
        <p:spPr>
          <a:xfrm>
            <a:off x="7506477" y="3567438"/>
            <a:ext cx="1005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I=3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51D8A644-A898-4E0B-B18D-85C5A934FBDA}"/>
              </a:ext>
            </a:extLst>
          </p:cNvPr>
          <p:cNvSpPr txBox="1"/>
          <p:nvPr/>
        </p:nvSpPr>
        <p:spPr>
          <a:xfrm>
            <a:off x="203991" y="3478043"/>
            <a:ext cx="628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0/</a:t>
            </a:r>
          </a:p>
        </p:txBody>
      </p:sp>
    </p:spTree>
    <p:extLst>
      <p:ext uri="{BB962C8B-B14F-4D97-AF65-F5344CB8AC3E}">
        <p14:creationId xmlns:p14="http://schemas.microsoft.com/office/powerpoint/2010/main" val="12052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aining presentatio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ining presentation" id="{9308F140-5CDC-477D-BC4D-9C1906451284}" vid="{11C5112C-663B-4E6D-9D3D-2361F8FA32D6}"/>
    </a:ext>
  </a:extLst>
</a:theme>
</file>

<file path=ppt/theme/theme2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FD44557-C150-4AA7-97B1-62E8021520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2240</Words>
  <Application>Microsoft Office PowerPoint</Application>
  <PresentationFormat>On-screen Show (4:3)</PresentationFormat>
  <Paragraphs>740</Paragraphs>
  <Slides>38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Cambria Math</vt:lpstr>
      <vt:lpstr>Cascadia Mono SemiBold</vt:lpstr>
      <vt:lpstr>Consolas</vt:lpstr>
      <vt:lpstr>Georgia</vt:lpstr>
      <vt:lpstr>Segoe UI Black</vt:lpstr>
      <vt:lpstr>Wingdings 2</vt:lpstr>
      <vt:lpstr>Training presentation</vt:lpstr>
      <vt:lpstr>مهندسی نرم افزار</vt:lpstr>
      <vt:lpstr>مدیریت پروژه</vt:lpstr>
      <vt:lpstr>ابزارهای رایج در مدیریت پروژه:</vt:lpstr>
      <vt:lpstr>نمودار گانت Gantt</vt:lpstr>
      <vt:lpstr> رسم نمودار گانت</vt:lpstr>
      <vt:lpstr>PowerPoint Presentation</vt:lpstr>
      <vt:lpstr>توضیح نمودار گانت</vt:lpstr>
      <vt:lpstr>نمودار پرت PERT</vt:lpstr>
      <vt:lpstr>مثال ۱</vt:lpstr>
      <vt:lpstr>مثال ۱</vt:lpstr>
      <vt:lpstr>مثال ۱</vt:lpstr>
      <vt:lpstr>مثال ۱</vt:lpstr>
      <vt:lpstr>مثال ۱</vt:lpstr>
      <vt:lpstr>مثال ۱</vt:lpstr>
      <vt:lpstr>مثال ۱</vt:lpstr>
      <vt:lpstr>مثال ۱</vt:lpstr>
      <vt:lpstr>مثال ۱</vt:lpstr>
      <vt:lpstr>مثال ۱</vt:lpstr>
      <vt:lpstr>مثال ۱</vt:lpstr>
      <vt:lpstr>مسیر بحرانی</vt:lpstr>
      <vt:lpstr>کاربردهای اصلی نمودار پرت</vt:lpstr>
      <vt:lpstr>مثال ۱</vt:lpstr>
      <vt:lpstr>رابطی زمان هزینه</vt:lpstr>
      <vt:lpstr>رابطه ثابت</vt:lpstr>
      <vt:lpstr>رابطه خطی</vt:lpstr>
      <vt:lpstr>رابطه درجه دوم</vt:lpstr>
      <vt:lpstr>کاهش زمان تکمیل</vt:lpstr>
      <vt:lpstr>PowerPoint Presentation</vt:lpstr>
      <vt:lpstr>راه حل:</vt:lpstr>
      <vt:lpstr>راه حل: ادامه</vt:lpstr>
      <vt:lpstr>مثال۲</vt:lpstr>
      <vt:lpstr>مثال۲</vt:lpstr>
      <vt:lpstr>مثال۲</vt:lpstr>
      <vt:lpstr>مثال۲</vt:lpstr>
      <vt:lpstr>مثال ۳</vt:lpstr>
      <vt:lpstr>مثال۳ نمودار پرت با استفاده از فعالیت روی کما‌ن‌ها</vt:lpstr>
      <vt:lpstr>مثال۳  نمودار پرت با استفاده از فعالیت روی گره‌ها</vt:lpstr>
      <vt:lpstr>پایان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2015-09-09T12:52:44Z</dcterms:created>
  <dcterms:modified xsi:type="dcterms:W3CDTF">2024-11-05T12:32:24Z</dcterms:modified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TC034606049991</vt:lpwstr>
  </property>
</Properties>
</file>

<file path=docProps/thumbnail.jpeg>
</file>